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82" r:id="rId5"/>
    <p:sldId id="313" r:id="rId6"/>
    <p:sldId id="316" r:id="rId7"/>
    <p:sldId id="317" r:id="rId8"/>
    <p:sldId id="318" r:id="rId9"/>
    <p:sldId id="319" r:id="rId10"/>
    <p:sldId id="321" r:id="rId11"/>
    <p:sldId id="323" r:id="rId12"/>
    <p:sldId id="320" r:id="rId13"/>
    <p:sldId id="322" r:id="rId14"/>
    <p:sldId id="324" r:id="rId15"/>
    <p:sldId id="332" r:id="rId16"/>
    <p:sldId id="325" r:id="rId17"/>
    <p:sldId id="326" r:id="rId18"/>
    <p:sldId id="314" r:id="rId19"/>
    <p:sldId id="327" r:id="rId20"/>
    <p:sldId id="328" r:id="rId21"/>
    <p:sldId id="329" r:id="rId22"/>
    <p:sldId id="331" r:id="rId23"/>
    <p:sldId id="3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00"/>
    <a:srgbClr val="007A00"/>
    <a:srgbClr val="00AC00"/>
    <a:srgbClr val="00274C"/>
    <a:srgbClr val="FFC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0617" autoAdjust="0"/>
  </p:normalViewPr>
  <p:slideViewPr>
    <p:cSldViewPr snapToGrid="0">
      <p:cViewPr varScale="1">
        <p:scale>
          <a:sx n="102" d="100"/>
          <a:sy n="102" d="100"/>
        </p:scale>
        <p:origin x="816" y="75"/>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19" d="100"/>
          <a:sy n="119" d="100"/>
        </p:scale>
        <p:origin x="498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55CD19-F121-4157-BA1E-68D6A511B16D}" type="datetimeFigureOut">
              <a:rPr lang="en-US" smtClean="0"/>
              <a:t>12/4/2025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6F2629-8826-4071-8BB8-3239FA5918C4}" type="slidenum">
              <a:rPr lang="en-US" smtClean="0"/>
              <a:t>‹#›</a:t>
            </a:fld>
            <a:endParaRPr lang="en-US"/>
          </a:p>
        </p:txBody>
      </p:sp>
    </p:spTree>
    <p:extLst>
      <p:ext uri="{BB962C8B-B14F-4D97-AF65-F5344CB8AC3E}">
        <p14:creationId xmlns:p14="http://schemas.microsoft.com/office/powerpoint/2010/main" val="3212799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C0B47-3E6D-423E-A4A2-3F5F2E217E2B}"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F68388-84E7-4680-8DFF-EDF7B38723FD}" type="slidenum">
              <a:rPr lang="en-US" smtClean="0"/>
              <a:t>‹#›</a:t>
            </a:fld>
            <a:endParaRPr lang="en-US"/>
          </a:p>
        </p:txBody>
      </p:sp>
    </p:spTree>
    <p:extLst>
      <p:ext uri="{BB962C8B-B14F-4D97-AF65-F5344CB8AC3E}">
        <p14:creationId xmlns:p14="http://schemas.microsoft.com/office/powerpoint/2010/main" val="1747911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1</a:t>
            </a:fld>
            <a:endParaRPr lang="en-US"/>
          </a:p>
        </p:txBody>
      </p:sp>
    </p:spTree>
    <p:extLst>
      <p:ext uri="{BB962C8B-B14F-4D97-AF65-F5344CB8AC3E}">
        <p14:creationId xmlns:p14="http://schemas.microsoft.com/office/powerpoint/2010/main" val="86264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3</a:t>
            </a:fld>
            <a:endParaRPr lang="en-US"/>
          </a:p>
        </p:txBody>
      </p:sp>
    </p:spTree>
    <p:extLst>
      <p:ext uri="{BB962C8B-B14F-4D97-AF65-F5344CB8AC3E}">
        <p14:creationId xmlns:p14="http://schemas.microsoft.com/office/powerpoint/2010/main" val="143780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5</a:t>
            </a:fld>
            <a:endParaRPr lang="en-US"/>
          </a:p>
        </p:txBody>
      </p:sp>
    </p:spTree>
    <p:extLst>
      <p:ext uri="{BB962C8B-B14F-4D97-AF65-F5344CB8AC3E}">
        <p14:creationId xmlns:p14="http://schemas.microsoft.com/office/powerpoint/2010/main" val="273893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8</a:t>
            </a:fld>
            <a:endParaRPr lang="en-US"/>
          </a:p>
        </p:txBody>
      </p:sp>
    </p:spTree>
    <p:extLst>
      <p:ext uri="{BB962C8B-B14F-4D97-AF65-F5344CB8AC3E}">
        <p14:creationId xmlns:p14="http://schemas.microsoft.com/office/powerpoint/2010/main" val="13264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13</a:t>
            </a:fld>
            <a:endParaRPr lang="en-US"/>
          </a:p>
        </p:txBody>
      </p:sp>
    </p:spTree>
    <p:extLst>
      <p:ext uri="{BB962C8B-B14F-4D97-AF65-F5344CB8AC3E}">
        <p14:creationId xmlns:p14="http://schemas.microsoft.com/office/powerpoint/2010/main" val="83390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have a discrepancy model beta expressed in terms of features eta of model states u, we can embed this model into our fluid solver and perform an iterative optimization procedure. With this approach, we learn how to predict high fidelity data in terms of low fidelity states, ensure model consistent and improving accuracy.</a:t>
            </a:r>
          </a:p>
        </p:txBody>
      </p:sp>
      <p:sp>
        <p:nvSpPr>
          <p:cNvPr id="4" name="Slide Number Placeholder 3"/>
          <p:cNvSpPr>
            <a:spLocks noGrp="1"/>
          </p:cNvSpPr>
          <p:nvPr>
            <p:ph type="sldNum" sz="quarter" idx="5"/>
          </p:nvPr>
        </p:nvSpPr>
        <p:spPr/>
        <p:txBody>
          <a:bodyPr/>
          <a:lstStyle/>
          <a:p>
            <a:fld id="{64F68388-84E7-4680-8DFF-EDF7B38723FD}" type="slidenum">
              <a:rPr lang="en-US" smtClean="0"/>
              <a:t>15</a:t>
            </a:fld>
            <a:endParaRPr lang="en-US"/>
          </a:p>
        </p:txBody>
      </p:sp>
    </p:spTree>
    <p:extLst>
      <p:ext uri="{BB962C8B-B14F-4D97-AF65-F5344CB8AC3E}">
        <p14:creationId xmlns:p14="http://schemas.microsoft.com/office/powerpoint/2010/main" val="91644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16</a:t>
            </a:fld>
            <a:endParaRPr lang="en-US"/>
          </a:p>
        </p:txBody>
      </p:sp>
    </p:spTree>
    <p:extLst>
      <p:ext uri="{BB962C8B-B14F-4D97-AF65-F5344CB8AC3E}">
        <p14:creationId xmlns:p14="http://schemas.microsoft.com/office/powerpoint/2010/main" val="1016130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68388-84E7-4680-8DFF-EDF7B38723FD}" type="slidenum">
              <a:rPr lang="en-US" smtClean="0"/>
              <a:t>17</a:t>
            </a:fld>
            <a:endParaRPr lang="en-US"/>
          </a:p>
        </p:txBody>
      </p:sp>
    </p:spTree>
    <p:extLst>
      <p:ext uri="{BB962C8B-B14F-4D97-AF65-F5344CB8AC3E}">
        <p14:creationId xmlns:p14="http://schemas.microsoft.com/office/powerpoint/2010/main" val="2294806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p:cNvSpPr>
            <a:spLocks noGrp="1"/>
          </p:cNvSpPr>
          <p:nvPr>
            <p:ph type="dt" sz="half" idx="10"/>
          </p:nvPr>
        </p:nvSpPr>
        <p:spPr/>
        <p:txBody>
          <a:bodyPr/>
          <a:lstStyle>
            <a:lvl1pPr>
              <a:defRPr>
                <a:solidFill>
                  <a:schemeClr val="tx1"/>
                </a:solidFill>
              </a:defRPr>
            </a:lvl1pPr>
          </a:lstStyle>
          <a:p>
            <a:fld id="{3090ACF4-A521-4D97-8268-3FF4DBC2406C}" type="datetime1">
              <a:rPr lang="en-US" smtClean="0"/>
              <a:t>12/4/2025</a:t>
            </a:fld>
            <a:endParaRPr lang="en-US" dirty="0"/>
          </a:p>
        </p:txBody>
      </p:sp>
      <p:sp>
        <p:nvSpPr>
          <p:cNvPr id="12" name="Slide Number Placeholder 11"/>
          <p:cNvSpPr>
            <a:spLocks noGrp="1"/>
          </p:cNvSpPr>
          <p:nvPr>
            <p:ph type="sldNum" sz="quarter" idx="12"/>
          </p:nvPr>
        </p:nvSpPr>
        <p:spPr/>
        <p:txBody>
          <a:bodyPr/>
          <a:lstStyle>
            <a:lvl1pPr>
              <a:defRPr>
                <a:solidFill>
                  <a:schemeClr val="tx1"/>
                </a:solidFill>
              </a:defRPr>
            </a:lvl1pPr>
          </a:lstStyle>
          <a:p>
            <a:fld id="{CD0AC31E-F257-4252-8C10-9C6A2E40931F}" type="slidenum">
              <a:rPr lang="en-US" smtClean="0"/>
              <a:pPr/>
              <a:t>‹#›</a:t>
            </a:fld>
            <a:endParaRPr lang="en-US" dirty="0"/>
          </a:p>
        </p:txBody>
      </p:sp>
      <p:sp>
        <p:nvSpPr>
          <p:cNvPr id="5" name="AutoShape 6" descr="https://files.slack.com/files-pri/T02HDH5CL-F1E97RA7Q/untitled.png"/>
          <p:cNvSpPr>
            <a:spLocks noChangeAspect="1" noChangeArrowheads="1"/>
          </p:cNvSpPr>
          <p:nvPr userDrawn="1"/>
        </p:nvSpPr>
        <p:spPr bwMode="auto">
          <a:xfrm>
            <a:off x="155574" y="-144463"/>
            <a:ext cx="2688707" cy="26887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U-M Logo Guidelines – Brand &amp;amp; Visual Identity">
            <a:extLst>
              <a:ext uri="{FF2B5EF4-FFF2-40B4-BE49-F238E27FC236}">
                <a16:creationId xmlns:a16="http://schemas.microsoft.com/office/drawing/2014/main" id="{224EAE57-5600-4F89-8488-57F7F173C25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5574" y="89066"/>
            <a:ext cx="789567" cy="56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979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Table Placeholder 7">
            <a:extLst>
              <a:ext uri="{FF2B5EF4-FFF2-40B4-BE49-F238E27FC236}">
                <a16:creationId xmlns:a16="http://schemas.microsoft.com/office/drawing/2014/main" id="{C6AA1583-8EDE-A263-E6AF-B64AA96747DB}"/>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2812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able Placeholder 7">
            <a:extLst>
              <a:ext uri="{FF2B5EF4-FFF2-40B4-BE49-F238E27FC236}">
                <a16:creationId xmlns:a16="http://schemas.microsoft.com/office/drawing/2014/main" id="{3EC58581-A3B0-6F3E-2EF8-8ECAC6620CCC}"/>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B323C73B-3321-4305-9BF0-B624B0B146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2622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5" name="Table Placeholder 7">
            <a:extLst>
              <a:ext uri="{FF2B5EF4-FFF2-40B4-BE49-F238E27FC236}">
                <a16:creationId xmlns:a16="http://schemas.microsoft.com/office/drawing/2014/main" id="{1FEC522C-BC1C-7180-9227-687B2FE6EC2E}"/>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17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5" name="Table Placeholder 7">
            <a:extLst>
              <a:ext uri="{FF2B5EF4-FFF2-40B4-BE49-F238E27FC236}">
                <a16:creationId xmlns:a16="http://schemas.microsoft.com/office/drawing/2014/main" id="{497D0024-AA86-68D9-C187-DC7F5F8BA615}"/>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32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4A8B000E-0C72-F5A0-DEA4-BD53C95AA1E9}"/>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838200" y="1163151"/>
            <a:ext cx="10515600" cy="516636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CDE95-49BA-4DCF-9FB9-42458E1B03C3}" type="datetime1">
              <a:rPr lang="en-US" smtClean="0"/>
              <a:t>12/4/2025</a:t>
            </a:fld>
            <a:endParaRPr lang="en-US"/>
          </a:p>
        </p:txBody>
      </p:sp>
      <p:sp>
        <p:nvSpPr>
          <p:cNvPr id="6" name="Slide Number Placeholder 5"/>
          <p:cNvSpPr>
            <a:spLocks noGrp="1"/>
          </p:cNvSpPr>
          <p:nvPr>
            <p:ph type="sldNum" sz="quarter" idx="12"/>
          </p:nvPr>
        </p:nvSpPr>
        <p:spPr/>
        <p:txBody>
          <a:bodyPr/>
          <a:lstStyle/>
          <a:p>
            <a:fld id="{CD0AC31E-F257-4252-8C10-9C6A2E40931F}" type="slidenum">
              <a:rPr lang="en-US" smtClean="0"/>
              <a:t>‹#›</a:t>
            </a:fld>
            <a:endParaRPr lang="en-US"/>
          </a:p>
        </p:txBody>
      </p:sp>
    </p:spTree>
    <p:extLst>
      <p:ext uri="{BB962C8B-B14F-4D97-AF65-F5344CB8AC3E}">
        <p14:creationId xmlns:p14="http://schemas.microsoft.com/office/powerpoint/2010/main" val="304344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No Breadcrumb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838200" y="1163151"/>
            <a:ext cx="10515600" cy="516636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CDE95-49BA-4DCF-9FB9-42458E1B03C3}" type="datetime1">
              <a:rPr lang="en-US" smtClean="0"/>
              <a:t>12/4/2025</a:t>
            </a:fld>
            <a:endParaRPr lang="en-US"/>
          </a:p>
        </p:txBody>
      </p:sp>
      <p:sp>
        <p:nvSpPr>
          <p:cNvPr id="6" name="Slide Number Placeholder 5"/>
          <p:cNvSpPr>
            <a:spLocks noGrp="1"/>
          </p:cNvSpPr>
          <p:nvPr>
            <p:ph type="sldNum" sz="quarter" idx="12"/>
          </p:nvPr>
        </p:nvSpPr>
        <p:spPr/>
        <p:txBody>
          <a:bodyPr/>
          <a:lstStyle/>
          <a:p>
            <a:fld id="{CD0AC31E-F257-4252-8C10-9C6A2E40931F}" type="slidenum">
              <a:rPr lang="en-US" smtClean="0"/>
              <a:t>‹#›</a:t>
            </a:fld>
            <a:endParaRPr lang="en-US"/>
          </a:p>
        </p:txBody>
      </p:sp>
    </p:spTree>
    <p:extLst>
      <p:ext uri="{BB962C8B-B14F-4D97-AF65-F5344CB8AC3E}">
        <p14:creationId xmlns:p14="http://schemas.microsoft.com/office/powerpoint/2010/main" val="137438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3850" y="1651000"/>
            <a:ext cx="10515600" cy="917575"/>
          </a:xfrm>
        </p:spPr>
        <p:txBody>
          <a:bodyPr anchor="b"/>
          <a:lstStyle>
            <a:lvl1pPr algn="l">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5F5B43C-BC6A-4CE7-8A2A-A3BF90A1822E}" type="datetime1">
              <a:rPr lang="en-US" smtClean="0"/>
              <a:t>12/4/2025</a:t>
            </a:fld>
            <a:endParaRPr lang="en-US"/>
          </a:p>
        </p:txBody>
      </p:sp>
      <p:sp>
        <p:nvSpPr>
          <p:cNvPr id="6" name="Slide Number Placeholder 5"/>
          <p:cNvSpPr>
            <a:spLocks noGrp="1"/>
          </p:cNvSpPr>
          <p:nvPr>
            <p:ph type="sldNum" sz="quarter" idx="12"/>
          </p:nvPr>
        </p:nvSpPr>
        <p:spPr/>
        <p:txBody>
          <a:bodyPr/>
          <a:lstStyle/>
          <a:p>
            <a:fld id="{CD0AC31E-F257-4252-8C10-9C6A2E40931F}" type="slidenum">
              <a:rPr lang="en-US" smtClean="0"/>
              <a:t>‹#›</a:t>
            </a:fld>
            <a:endParaRPr lang="en-US"/>
          </a:p>
        </p:txBody>
      </p:sp>
    </p:spTree>
    <p:extLst>
      <p:ext uri="{BB962C8B-B14F-4D97-AF65-F5344CB8AC3E}">
        <p14:creationId xmlns:p14="http://schemas.microsoft.com/office/powerpoint/2010/main" val="340987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3D282C28-E1B2-D4E1-D06F-DB97E51E1E9A}"/>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1288"/>
            <a:ext cx="5181600" cy="516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1288"/>
            <a:ext cx="5181600" cy="516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E1F82A-28F6-4B52-BB58-D336A630D13F}" type="datetime1">
              <a:rPr lang="en-US" smtClean="0"/>
              <a:t>12/4/2025</a:t>
            </a:fld>
            <a:endParaRPr lang="en-US"/>
          </a:p>
        </p:txBody>
      </p:sp>
      <p:sp>
        <p:nvSpPr>
          <p:cNvPr id="7" name="Slide Number Placeholder 6"/>
          <p:cNvSpPr>
            <a:spLocks noGrp="1"/>
          </p:cNvSpPr>
          <p:nvPr>
            <p:ph type="sldNum" sz="quarter" idx="12"/>
          </p:nvPr>
        </p:nvSpPr>
        <p:spPr/>
        <p:txBody>
          <a:bodyPr/>
          <a:lstStyle/>
          <a:p>
            <a:fld id="{CD0AC31E-F257-4252-8C10-9C6A2E40931F}" type="slidenum">
              <a:rPr lang="en-US" smtClean="0"/>
              <a:t>‹#›</a:t>
            </a:fld>
            <a:endParaRPr lang="en-US"/>
          </a:p>
        </p:txBody>
      </p:sp>
    </p:spTree>
    <p:extLst>
      <p:ext uri="{BB962C8B-B14F-4D97-AF65-F5344CB8AC3E}">
        <p14:creationId xmlns:p14="http://schemas.microsoft.com/office/powerpoint/2010/main" val="718990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able Placeholder 7">
            <a:extLst>
              <a:ext uri="{FF2B5EF4-FFF2-40B4-BE49-F238E27FC236}">
                <a16:creationId xmlns:a16="http://schemas.microsoft.com/office/drawing/2014/main" id="{B7E73969-29C5-5CDB-D364-96F797B4329C}"/>
              </a:ext>
            </a:extLst>
          </p:cNvPr>
          <p:cNvSpPr>
            <a:spLocks noGrp="1"/>
          </p:cNvSpPr>
          <p:nvPr>
            <p:ph type="tbl" sz="quarter" idx="14"/>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3" name="Text Placeholder 2"/>
          <p:cNvSpPr>
            <a:spLocks noGrp="1"/>
          </p:cNvSpPr>
          <p:nvPr>
            <p:ph type="body" idx="1"/>
          </p:nvPr>
        </p:nvSpPr>
        <p:spPr>
          <a:xfrm>
            <a:off x="839788" y="1161288"/>
            <a:ext cx="5180012" cy="5703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161288"/>
            <a:ext cx="5183188" cy="5703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D8F76C9-D09C-41D4-810E-27ECD48A40EE}" type="datetime1">
              <a:rPr lang="en-US" smtClean="0"/>
              <a:t>12/4/2025</a:t>
            </a:fld>
            <a:endParaRPr lang="en-US"/>
          </a:p>
        </p:txBody>
      </p:sp>
      <p:sp>
        <p:nvSpPr>
          <p:cNvPr id="9" name="Slide Number Placeholder 8"/>
          <p:cNvSpPr>
            <a:spLocks noGrp="1"/>
          </p:cNvSpPr>
          <p:nvPr>
            <p:ph type="sldNum" sz="quarter" idx="12"/>
          </p:nvPr>
        </p:nvSpPr>
        <p:spPr/>
        <p:txBody>
          <a:bodyPr/>
          <a:lstStyle/>
          <a:p>
            <a:fld id="{CD0AC31E-F257-4252-8C10-9C6A2E40931F}" type="slidenum">
              <a:rPr lang="en-US" smtClean="0"/>
              <a:t>‹#›</a:t>
            </a:fld>
            <a:endParaRPr lang="en-US"/>
          </a:p>
        </p:txBody>
      </p:sp>
      <p:sp>
        <p:nvSpPr>
          <p:cNvPr id="13" name="Content Placeholder 2">
            <a:extLst>
              <a:ext uri="{FF2B5EF4-FFF2-40B4-BE49-F238E27FC236}">
                <a16:creationId xmlns:a16="http://schemas.microsoft.com/office/drawing/2014/main" id="{7F248B01-1C00-D2B4-F7B7-E1E2AE11EFFD}"/>
              </a:ext>
            </a:extLst>
          </p:cNvPr>
          <p:cNvSpPr>
            <a:spLocks noGrp="1"/>
          </p:cNvSpPr>
          <p:nvPr>
            <p:ph sz="half" idx="13"/>
          </p:nvPr>
        </p:nvSpPr>
        <p:spPr>
          <a:xfrm>
            <a:off x="838200" y="1804509"/>
            <a:ext cx="5181600" cy="452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8C939D72-7621-D482-A7FA-3D71F0C148BB}"/>
              </a:ext>
            </a:extLst>
          </p:cNvPr>
          <p:cNvSpPr>
            <a:spLocks noGrp="1"/>
          </p:cNvSpPr>
          <p:nvPr>
            <p:ph sz="half" idx="2"/>
          </p:nvPr>
        </p:nvSpPr>
        <p:spPr>
          <a:xfrm>
            <a:off x="6172200" y="1804509"/>
            <a:ext cx="5181600" cy="452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DF3C8683-601C-720B-F002-B8417AF3D1C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2297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No Breadcrumb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161288"/>
            <a:ext cx="5180012" cy="5703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161288"/>
            <a:ext cx="5183188" cy="5703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D8F76C9-D09C-41D4-810E-27ECD48A40EE}" type="datetime1">
              <a:rPr lang="en-US" smtClean="0"/>
              <a:t>12/4/2025</a:t>
            </a:fld>
            <a:endParaRPr lang="en-US"/>
          </a:p>
        </p:txBody>
      </p:sp>
      <p:sp>
        <p:nvSpPr>
          <p:cNvPr id="9" name="Slide Number Placeholder 8"/>
          <p:cNvSpPr>
            <a:spLocks noGrp="1"/>
          </p:cNvSpPr>
          <p:nvPr>
            <p:ph type="sldNum" sz="quarter" idx="12"/>
          </p:nvPr>
        </p:nvSpPr>
        <p:spPr/>
        <p:txBody>
          <a:bodyPr/>
          <a:lstStyle/>
          <a:p>
            <a:fld id="{CD0AC31E-F257-4252-8C10-9C6A2E40931F}" type="slidenum">
              <a:rPr lang="en-US" smtClean="0"/>
              <a:t>‹#›</a:t>
            </a:fld>
            <a:endParaRPr lang="en-US"/>
          </a:p>
        </p:txBody>
      </p:sp>
      <p:sp>
        <p:nvSpPr>
          <p:cNvPr id="13" name="Content Placeholder 2">
            <a:extLst>
              <a:ext uri="{FF2B5EF4-FFF2-40B4-BE49-F238E27FC236}">
                <a16:creationId xmlns:a16="http://schemas.microsoft.com/office/drawing/2014/main" id="{7F248B01-1C00-D2B4-F7B7-E1E2AE11EFFD}"/>
              </a:ext>
            </a:extLst>
          </p:cNvPr>
          <p:cNvSpPr>
            <a:spLocks noGrp="1"/>
          </p:cNvSpPr>
          <p:nvPr>
            <p:ph sz="half" idx="13"/>
          </p:nvPr>
        </p:nvSpPr>
        <p:spPr>
          <a:xfrm>
            <a:off x="838200" y="1804509"/>
            <a:ext cx="5181600" cy="452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8C939D72-7621-D482-A7FA-3D71F0C148BB}"/>
              </a:ext>
            </a:extLst>
          </p:cNvPr>
          <p:cNvSpPr>
            <a:spLocks noGrp="1"/>
          </p:cNvSpPr>
          <p:nvPr>
            <p:ph sz="half" idx="2"/>
          </p:nvPr>
        </p:nvSpPr>
        <p:spPr>
          <a:xfrm>
            <a:off x="6172200" y="1804509"/>
            <a:ext cx="5181600" cy="4523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DF3C8683-601C-720B-F002-B8417AF3D1CE}"/>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1403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able Placeholder 7">
            <a:extLst>
              <a:ext uri="{FF2B5EF4-FFF2-40B4-BE49-F238E27FC236}">
                <a16:creationId xmlns:a16="http://schemas.microsoft.com/office/drawing/2014/main" id="{879C9C36-97C7-0EF6-0D8A-FBC929A6AC79}"/>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87FC18-A906-4ABB-A761-F3AD47F6EB98}" type="datetime1">
              <a:rPr lang="en-US" smtClean="0"/>
              <a:t>12/4/2025</a:t>
            </a:fld>
            <a:endParaRPr lang="en-US"/>
          </a:p>
        </p:txBody>
      </p:sp>
      <p:sp>
        <p:nvSpPr>
          <p:cNvPr id="5" name="Slide Number Placeholder 4"/>
          <p:cNvSpPr>
            <a:spLocks noGrp="1"/>
          </p:cNvSpPr>
          <p:nvPr>
            <p:ph type="sldNum" sz="quarter" idx="12"/>
          </p:nvPr>
        </p:nvSpPr>
        <p:spPr/>
        <p:txBody>
          <a:bodyPr/>
          <a:lstStyle/>
          <a:p>
            <a:fld id="{CD0AC31E-F257-4252-8C10-9C6A2E40931F}" type="slidenum">
              <a:rPr lang="en-US" smtClean="0"/>
              <a:t>‹#›</a:t>
            </a:fld>
            <a:endParaRPr lang="en-US"/>
          </a:p>
        </p:txBody>
      </p:sp>
    </p:spTree>
    <p:extLst>
      <p:ext uri="{BB962C8B-B14F-4D97-AF65-F5344CB8AC3E}">
        <p14:creationId xmlns:p14="http://schemas.microsoft.com/office/powerpoint/2010/main" val="387791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able Placeholder 7">
            <a:extLst>
              <a:ext uri="{FF2B5EF4-FFF2-40B4-BE49-F238E27FC236}">
                <a16:creationId xmlns:a16="http://schemas.microsoft.com/office/drawing/2014/main" id="{E15C3DCA-F486-E1F7-4233-A25FFCF3BF77}"/>
              </a:ext>
            </a:extLst>
          </p:cNvPr>
          <p:cNvSpPr>
            <a:spLocks noGrp="1"/>
          </p:cNvSpPr>
          <p:nvPr>
            <p:ph type="tbl" sz="quarter" idx="13"/>
          </p:nvPr>
        </p:nvSpPr>
        <p:spPr>
          <a:xfrm>
            <a:off x="0" y="788865"/>
            <a:ext cx="12192000" cy="274320"/>
          </a:xfrm>
          <a:solidFill>
            <a:srgbClr val="00274C"/>
          </a:solidFill>
          <a:ln>
            <a:solidFill>
              <a:srgbClr val="00274C"/>
            </a:solidFill>
          </a:ln>
        </p:spPr>
        <p:txBody>
          <a:bodyPr/>
          <a:lstStyle/>
          <a:p>
            <a:r>
              <a:rPr lang="en-US"/>
              <a:t>Click icon to add table</a:t>
            </a:r>
            <a:endParaRPr lang="en-US" dirty="0"/>
          </a:p>
        </p:txBody>
      </p:sp>
    </p:spTree>
    <p:extLst>
      <p:ext uri="{BB962C8B-B14F-4D97-AF65-F5344CB8AC3E}">
        <p14:creationId xmlns:p14="http://schemas.microsoft.com/office/powerpoint/2010/main" val="16685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783772"/>
          </a:xfrm>
          <a:prstGeom prst="rect">
            <a:avLst/>
          </a:prstGeom>
          <a:solidFill>
            <a:srgbClr val="00274C"/>
          </a:solidFill>
          <a:ln>
            <a:solidFill>
              <a:srgbClr val="002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28246" y="0"/>
            <a:ext cx="8499231" cy="7837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163152"/>
            <a:ext cx="10515600" cy="51663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082" y="6471764"/>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92D6B53E-EC3F-42AA-8DD1-EBE63194CB3D}" type="datetime1">
              <a:rPr lang="en-US" smtClean="0"/>
              <a:pPr/>
              <a:t>12/4/2025</a:t>
            </a:fld>
            <a:endParaRPr lang="en-US" dirty="0"/>
          </a:p>
        </p:txBody>
      </p:sp>
      <p:sp>
        <p:nvSpPr>
          <p:cNvPr id="6" name="Slide Number Placeholder 5"/>
          <p:cNvSpPr>
            <a:spLocks noGrp="1"/>
          </p:cNvSpPr>
          <p:nvPr>
            <p:ph type="sldNum" sz="quarter" idx="4"/>
          </p:nvPr>
        </p:nvSpPr>
        <p:spPr>
          <a:xfrm>
            <a:off x="9281951" y="6430167"/>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CD0AC31E-F257-4252-8C10-9C6A2E40931F}" type="slidenum">
              <a:rPr lang="en-US" smtClean="0"/>
              <a:pPr/>
              <a:t>‹#›</a:t>
            </a:fld>
            <a:endParaRPr lang="en-US" dirty="0"/>
          </a:p>
        </p:txBody>
      </p:sp>
      <p:pic>
        <p:nvPicPr>
          <p:cNvPr id="10" name="Graphic 9">
            <a:extLst>
              <a:ext uri="{FF2B5EF4-FFF2-40B4-BE49-F238E27FC236}">
                <a16:creationId xmlns:a16="http://schemas.microsoft.com/office/drawing/2014/main" id="{0BD4AA85-E1AA-4488-8896-C12F74FF01C5}"/>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72350" y="87387"/>
            <a:ext cx="3395286" cy="645958"/>
          </a:xfrm>
          <a:prstGeom prst="rect">
            <a:avLst/>
          </a:prstGeom>
        </p:spPr>
      </p:pic>
    </p:spTree>
    <p:extLst>
      <p:ext uri="{BB962C8B-B14F-4D97-AF65-F5344CB8AC3E}">
        <p14:creationId xmlns:p14="http://schemas.microsoft.com/office/powerpoint/2010/main" val="235146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61" r:id="rId7"/>
    <p:sldLayoutId id="2147483654" r:id="rId8"/>
    <p:sldLayoutId id="2147483655" r:id="rId9"/>
    <p:sldLayoutId id="2147483656" r:id="rId10"/>
    <p:sldLayoutId id="2147483657" r:id="rId11"/>
    <p:sldLayoutId id="2147483658" r:id="rId12"/>
    <p:sldLayoutId id="2147483659" r:id="rId13"/>
  </p:sldLayoutIdLst>
  <p:hf hdr="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0.png"/><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hyperlink" Target="https://www.nasa.gov/image-article/cfd-image-of-x-43a-mach-7-test-condition/" TargetMode="External"/><Relationship Id="rId5"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16B4-15B5-4B2C-AE48-E84CA1F47D93}"/>
              </a:ext>
            </a:extLst>
          </p:cNvPr>
          <p:cNvSpPr>
            <a:spLocks noGrp="1"/>
          </p:cNvSpPr>
          <p:nvPr>
            <p:ph type="ctrTitle"/>
          </p:nvPr>
        </p:nvSpPr>
        <p:spPr>
          <a:xfrm>
            <a:off x="498764" y="961901"/>
            <a:ext cx="11091553" cy="3067892"/>
          </a:xfrm>
        </p:spPr>
        <p:txBody>
          <a:bodyPr>
            <a:normAutofit/>
          </a:bodyPr>
          <a:lstStyle/>
          <a:p>
            <a:r>
              <a:rPr lang="en-US" sz="4000" dirty="0">
                <a:solidFill>
                  <a:srgbClr val="333333"/>
                </a:solidFill>
                <a:latin typeface="Roboto" panose="02000000000000000000" pitchFamily="2" charset="0"/>
              </a:rPr>
              <a:t>Adaptive Piecewise Multilinear Maps for Robust, Generalizable Data-driven Turbulence Models</a:t>
            </a:r>
            <a:br>
              <a:rPr lang="en-US" sz="4000" b="0" i="0" dirty="0">
                <a:solidFill>
                  <a:srgbClr val="333333"/>
                </a:solidFill>
                <a:effectLst/>
                <a:latin typeface="Roboto" panose="02000000000000000000" pitchFamily="2" charset="0"/>
              </a:rPr>
            </a:br>
            <a:br>
              <a:rPr lang="en-US" sz="4000" b="0" i="0" dirty="0">
                <a:solidFill>
                  <a:srgbClr val="333333"/>
                </a:solidFill>
                <a:effectLst/>
                <a:latin typeface="Roboto" panose="02000000000000000000" pitchFamily="2" charset="0"/>
              </a:rPr>
            </a:br>
            <a:r>
              <a:rPr lang="en-US" sz="2400" b="0" i="0" dirty="0">
                <a:solidFill>
                  <a:srgbClr val="333333"/>
                </a:solidFill>
                <a:effectLst/>
                <a:latin typeface="Roboto" panose="02000000000000000000" pitchFamily="2" charset="0"/>
              </a:rPr>
              <a:t>CSE 598-002 Final Project</a:t>
            </a:r>
            <a:endParaRPr lang="en-US" sz="4000" dirty="0"/>
          </a:p>
        </p:txBody>
      </p:sp>
      <p:sp>
        <p:nvSpPr>
          <p:cNvPr id="4" name="Date Placeholder 3">
            <a:extLst>
              <a:ext uri="{FF2B5EF4-FFF2-40B4-BE49-F238E27FC236}">
                <a16:creationId xmlns:a16="http://schemas.microsoft.com/office/drawing/2014/main" id="{7D7ED778-5FE6-4B30-AF69-3A519B496733}"/>
              </a:ext>
            </a:extLst>
          </p:cNvPr>
          <p:cNvSpPr>
            <a:spLocks noGrp="1"/>
          </p:cNvSpPr>
          <p:nvPr>
            <p:ph type="dt" sz="half" idx="10"/>
          </p:nvPr>
        </p:nvSpPr>
        <p:spPr/>
        <p:txBody>
          <a:bodyPr/>
          <a:lstStyle/>
          <a:p>
            <a:fld id="{3090ACF4-A521-4D97-8268-3FF4DBC2406C}" type="datetime1">
              <a:rPr lang="en-US" smtClean="0"/>
              <a:t>12/4/2025</a:t>
            </a:fld>
            <a:endParaRPr lang="en-US" dirty="0"/>
          </a:p>
        </p:txBody>
      </p:sp>
      <p:sp>
        <p:nvSpPr>
          <p:cNvPr id="5" name="Slide Number Placeholder 4">
            <a:extLst>
              <a:ext uri="{FF2B5EF4-FFF2-40B4-BE49-F238E27FC236}">
                <a16:creationId xmlns:a16="http://schemas.microsoft.com/office/drawing/2014/main" id="{505E86A6-9215-4BB0-9CEA-18FB6040D9F5}"/>
              </a:ext>
            </a:extLst>
          </p:cNvPr>
          <p:cNvSpPr>
            <a:spLocks noGrp="1"/>
          </p:cNvSpPr>
          <p:nvPr>
            <p:ph type="sldNum" sz="quarter" idx="12"/>
          </p:nvPr>
        </p:nvSpPr>
        <p:spPr/>
        <p:txBody>
          <a:bodyPr/>
          <a:lstStyle/>
          <a:p>
            <a:fld id="{CD0AC31E-F257-4252-8C10-9C6A2E40931F}" type="slidenum">
              <a:rPr lang="en-US" smtClean="0"/>
              <a:pPr/>
              <a:t>1</a:t>
            </a:fld>
            <a:endParaRPr lang="en-US" dirty="0"/>
          </a:p>
        </p:txBody>
      </p:sp>
      <p:sp>
        <p:nvSpPr>
          <p:cNvPr id="6" name="Subtitle 2">
            <a:extLst>
              <a:ext uri="{FF2B5EF4-FFF2-40B4-BE49-F238E27FC236}">
                <a16:creationId xmlns:a16="http://schemas.microsoft.com/office/drawing/2014/main" id="{EAB17A2E-2C2C-432C-A29A-829CC0CB7B50}"/>
              </a:ext>
            </a:extLst>
          </p:cNvPr>
          <p:cNvSpPr>
            <a:spLocks noGrp="1"/>
          </p:cNvSpPr>
          <p:nvPr>
            <p:ph type="subTitle" idx="1"/>
          </p:nvPr>
        </p:nvSpPr>
        <p:spPr>
          <a:xfrm>
            <a:off x="1491117" y="4529479"/>
            <a:ext cx="9144000" cy="1900688"/>
          </a:xfrm>
        </p:spPr>
        <p:txBody>
          <a:bodyPr>
            <a:normAutofit fontScale="92500"/>
          </a:bodyPr>
          <a:lstStyle/>
          <a:p>
            <a:pPr>
              <a:lnSpc>
                <a:spcPct val="100000"/>
              </a:lnSpc>
            </a:pPr>
            <a:r>
              <a:rPr lang="en-US" b="1" dirty="0"/>
              <a:t>Computational </a:t>
            </a:r>
            <a:r>
              <a:rPr lang="en-US" b="1" dirty="0" err="1"/>
              <a:t>AeroSciences</a:t>
            </a:r>
            <a:r>
              <a:rPr lang="en-US" b="1" dirty="0"/>
              <a:t> Laboratory</a:t>
            </a:r>
          </a:p>
          <a:p>
            <a:pPr>
              <a:lnSpc>
                <a:spcPct val="100000"/>
              </a:lnSpc>
            </a:pPr>
            <a:r>
              <a:rPr lang="en-US" b="1" dirty="0"/>
              <a:t>Department of Aerospace Engineering, University of Michigan</a:t>
            </a:r>
          </a:p>
          <a:p>
            <a:pPr>
              <a:lnSpc>
                <a:spcPct val="100000"/>
              </a:lnSpc>
            </a:pPr>
            <a:r>
              <a:rPr lang="en-US" b="1" dirty="0"/>
              <a:t>Ann Arbor, MI, USA</a:t>
            </a:r>
          </a:p>
          <a:p>
            <a:pPr>
              <a:lnSpc>
                <a:spcPct val="100000"/>
              </a:lnSpc>
            </a:pPr>
            <a:r>
              <a:rPr lang="en-US" dirty="0"/>
              <a:t>Niloy Gupta</a:t>
            </a:r>
          </a:p>
        </p:txBody>
      </p:sp>
    </p:spTree>
    <p:extLst>
      <p:ext uri="{BB962C8B-B14F-4D97-AF65-F5344CB8AC3E}">
        <p14:creationId xmlns:p14="http://schemas.microsoft.com/office/powerpoint/2010/main" val="1719959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15F9F33-3592-775B-6839-21F6B588E366}"/>
              </a:ext>
            </a:extLst>
          </p:cNvPr>
          <p:cNvSpPr>
            <a:spLocks noGrp="1"/>
          </p:cNvSpPr>
          <p:nvPr>
            <p:ph type="body" idx="1"/>
          </p:nvPr>
        </p:nvSpPr>
        <p:spPr>
          <a:xfrm>
            <a:off x="839788" y="1031748"/>
            <a:ext cx="5180012" cy="570377"/>
          </a:xfrm>
        </p:spPr>
        <p:txBody>
          <a:bodyPr/>
          <a:lstStyle/>
          <a:p>
            <a:pPr algn="ctr"/>
            <a:r>
              <a:rPr lang="en-US" dirty="0"/>
              <a:t>Training: </a:t>
            </a:r>
            <a:r>
              <a:rPr lang="en-US" b="0" dirty="0"/>
              <a:t>Schulein (2006)</a:t>
            </a:r>
          </a:p>
        </p:txBody>
      </p:sp>
      <p:sp>
        <p:nvSpPr>
          <p:cNvPr id="9" name="Text Placeholder 8">
            <a:extLst>
              <a:ext uri="{FF2B5EF4-FFF2-40B4-BE49-F238E27FC236}">
                <a16:creationId xmlns:a16="http://schemas.microsoft.com/office/drawing/2014/main" id="{756F13BB-1995-D2A5-21DD-228CED41D102}"/>
              </a:ext>
            </a:extLst>
          </p:cNvPr>
          <p:cNvSpPr>
            <a:spLocks noGrp="1"/>
          </p:cNvSpPr>
          <p:nvPr>
            <p:ph type="body" sz="quarter" idx="3"/>
          </p:nvPr>
        </p:nvSpPr>
        <p:spPr>
          <a:xfrm>
            <a:off x="6172200" y="1031748"/>
            <a:ext cx="5183188" cy="570377"/>
          </a:xfrm>
        </p:spPr>
        <p:txBody>
          <a:bodyPr/>
          <a:lstStyle/>
          <a:p>
            <a:pPr algn="ctr"/>
            <a:r>
              <a:rPr lang="en-US" dirty="0"/>
              <a:t>Validation: </a:t>
            </a:r>
            <a:r>
              <a:rPr lang="en-US" b="0" dirty="0"/>
              <a:t>Nicholson et al. (2024)</a:t>
            </a:r>
          </a:p>
        </p:txBody>
      </p:sp>
      <p:sp>
        <p:nvSpPr>
          <p:cNvPr id="4" name="Date Placeholder 3">
            <a:extLst>
              <a:ext uri="{FF2B5EF4-FFF2-40B4-BE49-F238E27FC236}">
                <a16:creationId xmlns:a16="http://schemas.microsoft.com/office/drawing/2014/main" id="{397D429C-D3A3-245D-7984-1589FF00A4ED}"/>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E2BD90E0-2618-6AAF-0AA6-51725DFFE305}"/>
              </a:ext>
            </a:extLst>
          </p:cNvPr>
          <p:cNvSpPr>
            <a:spLocks noGrp="1"/>
          </p:cNvSpPr>
          <p:nvPr>
            <p:ph type="sldNum" sz="quarter" idx="12"/>
          </p:nvPr>
        </p:nvSpPr>
        <p:spPr/>
        <p:txBody>
          <a:bodyPr/>
          <a:lstStyle/>
          <a:p>
            <a:fld id="{CD0AC31E-F257-4252-8C10-9C6A2E40931F}" type="slidenum">
              <a:rPr lang="en-US" smtClean="0"/>
              <a:t>10</a:t>
            </a:fld>
            <a:endParaRPr lang="en-US"/>
          </a:p>
        </p:txBody>
      </p:sp>
      <p:sp>
        <p:nvSpPr>
          <p:cNvPr id="10" name="Content Placeholder 9">
            <a:extLst>
              <a:ext uri="{FF2B5EF4-FFF2-40B4-BE49-F238E27FC236}">
                <a16:creationId xmlns:a16="http://schemas.microsoft.com/office/drawing/2014/main" id="{5F5A4024-D825-C2E2-941B-3A85656F1860}"/>
              </a:ext>
            </a:extLst>
          </p:cNvPr>
          <p:cNvSpPr>
            <a:spLocks noGrp="1"/>
          </p:cNvSpPr>
          <p:nvPr>
            <p:ph sz="half" idx="13"/>
          </p:nvPr>
        </p:nvSpPr>
        <p:spPr>
          <a:xfrm>
            <a:off x="838200" y="1674969"/>
            <a:ext cx="5181600" cy="4523138"/>
          </a:xfrm>
        </p:spPr>
        <p:txBody>
          <a:bodyPr/>
          <a:lstStyle/>
          <a:p>
            <a:r>
              <a:rPr lang="en-US" dirty="0"/>
              <a:t>Mach 5</a:t>
            </a:r>
          </a:p>
          <a:p>
            <a:r>
              <a:rPr lang="en-US" dirty="0"/>
              <a:t>Flat plate</a:t>
            </a:r>
          </a:p>
          <a:p>
            <a:r>
              <a:rPr lang="en-US" dirty="0"/>
              <a:t>Oblique impinging shocks</a:t>
            </a:r>
          </a:p>
          <a:p>
            <a:r>
              <a:rPr lang="en-US" dirty="0"/>
              <a:t>S14 ⇒ 14° shock deflection angle</a:t>
            </a:r>
          </a:p>
          <a:p>
            <a:pPr lvl="1"/>
            <a:r>
              <a:rPr lang="en-US" dirty="0"/>
              <a:t>Strongest shock, flow separation</a:t>
            </a:r>
          </a:p>
          <a:p>
            <a:endParaRPr lang="en-US" dirty="0"/>
          </a:p>
          <a:p>
            <a:endParaRPr lang="en-US" dirty="0"/>
          </a:p>
        </p:txBody>
      </p:sp>
      <p:sp>
        <p:nvSpPr>
          <p:cNvPr id="8" name="Content Placeholder 7">
            <a:extLst>
              <a:ext uri="{FF2B5EF4-FFF2-40B4-BE49-F238E27FC236}">
                <a16:creationId xmlns:a16="http://schemas.microsoft.com/office/drawing/2014/main" id="{D6710B92-2C0E-E6A6-3B7F-1E315791616D}"/>
              </a:ext>
            </a:extLst>
          </p:cNvPr>
          <p:cNvSpPr>
            <a:spLocks noGrp="1"/>
          </p:cNvSpPr>
          <p:nvPr>
            <p:ph sz="half" idx="2"/>
          </p:nvPr>
        </p:nvSpPr>
        <p:spPr>
          <a:xfrm>
            <a:off x="6172200" y="1674969"/>
            <a:ext cx="5181600" cy="4523138"/>
          </a:xfrm>
        </p:spPr>
        <p:txBody>
          <a:bodyPr/>
          <a:lstStyle/>
          <a:p>
            <a:r>
              <a:rPr lang="en-US" dirty="0"/>
              <a:t>Mach 5</a:t>
            </a:r>
          </a:p>
          <a:p>
            <a:r>
              <a:rPr lang="en-US" dirty="0"/>
              <a:t>Curved wall</a:t>
            </a:r>
          </a:p>
          <a:p>
            <a:r>
              <a:rPr lang="en-US" dirty="0"/>
              <a:t>Intrinsically generated shock</a:t>
            </a:r>
          </a:p>
          <a:p>
            <a:endParaRPr lang="en-US" dirty="0"/>
          </a:p>
          <a:p>
            <a:endParaRPr lang="en-US" dirty="0"/>
          </a:p>
        </p:txBody>
      </p:sp>
      <p:sp>
        <p:nvSpPr>
          <p:cNvPr id="6" name="Title 5">
            <a:extLst>
              <a:ext uri="{FF2B5EF4-FFF2-40B4-BE49-F238E27FC236}">
                <a16:creationId xmlns:a16="http://schemas.microsoft.com/office/drawing/2014/main" id="{1E59EFA3-586F-BD87-11BF-3EBDF9BC5163}"/>
              </a:ext>
            </a:extLst>
          </p:cNvPr>
          <p:cNvSpPr>
            <a:spLocks noGrp="1"/>
          </p:cNvSpPr>
          <p:nvPr>
            <p:ph type="title"/>
          </p:nvPr>
        </p:nvSpPr>
        <p:spPr/>
        <p:txBody>
          <a:bodyPr/>
          <a:lstStyle/>
          <a:p>
            <a:r>
              <a:rPr lang="en-US" dirty="0"/>
              <a:t>Cases and Data</a:t>
            </a:r>
          </a:p>
        </p:txBody>
      </p:sp>
      <p:pic>
        <p:nvPicPr>
          <p:cNvPr id="11" name="Picture 10">
            <a:extLst>
              <a:ext uri="{FF2B5EF4-FFF2-40B4-BE49-F238E27FC236}">
                <a16:creationId xmlns:a16="http://schemas.microsoft.com/office/drawing/2014/main" id="{0BF4D678-097B-7816-5A12-477720F4F85D}"/>
              </a:ext>
            </a:extLst>
          </p:cNvPr>
          <p:cNvPicPr>
            <a:picLocks noChangeAspect="1"/>
          </p:cNvPicPr>
          <p:nvPr/>
        </p:nvPicPr>
        <p:blipFill>
          <a:blip r:embed="rId2"/>
          <a:stretch>
            <a:fillRect/>
          </a:stretch>
        </p:blipFill>
        <p:spPr>
          <a:xfrm>
            <a:off x="1605129" y="3609716"/>
            <a:ext cx="3647742" cy="3056036"/>
          </a:xfrm>
          <a:prstGeom prst="rect">
            <a:avLst/>
          </a:prstGeom>
        </p:spPr>
      </p:pic>
      <p:pic>
        <p:nvPicPr>
          <p:cNvPr id="12" name="Picture 11">
            <a:extLst>
              <a:ext uri="{FF2B5EF4-FFF2-40B4-BE49-F238E27FC236}">
                <a16:creationId xmlns:a16="http://schemas.microsoft.com/office/drawing/2014/main" id="{99F9D1EA-350F-D2F1-AC7A-8633A4D1A915}"/>
              </a:ext>
            </a:extLst>
          </p:cNvPr>
          <p:cNvPicPr>
            <a:picLocks noChangeAspect="1"/>
          </p:cNvPicPr>
          <p:nvPr/>
        </p:nvPicPr>
        <p:blipFill>
          <a:blip r:embed="rId3"/>
          <a:stretch>
            <a:fillRect/>
          </a:stretch>
        </p:blipFill>
        <p:spPr>
          <a:xfrm>
            <a:off x="6172201" y="3905015"/>
            <a:ext cx="5181599" cy="2465438"/>
          </a:xfrm>
          <a:prstGeom prst="rect">
            <a:avLst/>
          </a:prstGeom>
        </p:spPr>
      </p:pic>
    </p:spTree>
    <p:extLst>
      <p:ext uri="{BB962C8B-B14F-4D97-AF65-F5344CB8AC3E}">
        <p14:creationId xmlns:p14="http://schemas.microsoft.com/office/powerpoint/2010/main" val="2716125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C00A92B-B716-3CC6-DDA4-A534470F1600}"/>
              </a:ext>
            </a:extLst>
          </p:cNvPr>
          <p:cNvSpPr>
            <a:spLocks noGrp="1"/>
          </p:cNvSpPr>
          <p:nvPr>
            <p:ph type="title"/>
          </p:nvPr>
        </p:nvSpPr>
        <p:spPr/>
        <p:txBody>
          <a:bodyPr/>
          <a:lstStyle/>
          <a:p>
            <a:r>
              <a:rPr lang="en-US" dirty="0"/>
              <a:t>Results</a:t>
            </a:r>
          </a:p>
        </p:txBody>
      </p:sp>
      <p:sp>
        <p:nvSpPr>
          <p:cNvPr id="10" name="Content Placeholder 9">
            <a:extLst>
              <a:ext uri="{FF2B5EF4-FFF2-40B4-BE49-F238E27FC236}">
                <a16:creationId xmlns:a16="http://schemas.microsoft.com/office/drawing/2014/main" id="{8E5ABAD0-B120-16A3-0B57-948619D796E9}"/>
              </a:ext>
            </a:extLst>
          </p:cNvPr>
          <p:cNvSpPr>
            <a:spLocks noGrp="1"/>
          </p:cNvSpPr>
          <p:nvPr>
            <p:ph idx="1"/>
          </p:nvPr>
        </p:nvSpPr>
        <p:spPr/>
        <p:txBody>
          <a:bodyPr/>
          <a:lstStyle/>
          <a:p>
            <a:r>
              <a:rPr lang="en-US" dirty="0"/>
              <a:t>Adaptive PMM implementation works</a:t>
            </a:r>
          </a:p>
          <a:p>
            <a:r>
              <a:rPr lang="en-US" dirty="0"/>
              <a:t>Yields improved heat transfer predictions during training</a:t>
            </a:r>
          </a:p>
          <a:p>
            <a:pPr lvl="1"/>
            <a:endParaRPr lang="en-US" dirty="0"/>
          </a:p>
        </p:txBody>
      </p:sp>
      <p:sp>
        <p:nvSpPr>
          <p:cNvPr id="4" name="Date Placeholder 3">
            <a:extLst>
              <a:ext uri="{FF2B5EF4-FFF2-40B4-BE49-F238E27FC236}">
                <a16:creationId xmlns:a16="http://schemas.microsoft.com/office/drawing/2014/main" id="{FCAE91D7-3B56-1E1B-96FB-F5E9B40B8FE5}"/>
              </a:ext>
            </a:extLst>
          </p:cNvPr>
          <p:cNvSpPr>
            <a:spLocks noGrp="1"/>
          </p:cNvSpPr>
          <p:nvPr>
            <p:ph type="dt" sz="half" idx="10"/>
          </p:nvPr>
        </p:nvSpPr>
        <p:spPr/>
        <p:txBody>
          <a:bodyPr/>
          <a:lstStyle/>
          <a:p>
            <a:fld id="{0D8F76C9-D09C-41D4-810E-27ECD48A40EE}" type="datetime1">
              <a:rPr lang="en-US" smtClean="0"/>
              <a:t>12/4/2025</a:t>
            </a:fld>
            <a:endParaRPr lang="en-US"/>
          </a:p>
        </p:txBody>
      </p:sp>
      <p:sp>
        <p:nvSpPr>
          <p:cNvPr id="5" name="Slide Number Placeholder 4">
            <a:extLst>
              <a:ext uri="{FF2B5EF4-FFF2-40B4-BE49-F238E27FC236}">
                <a16:creationId xmlns:a16="http://schemas.microsoft.com/office/drawing/2014/main" id="{42044F93-DAB8-4742-CC10-E0C827C2B1DC}"/>
              </a:ext>
            </a:extLst>
          </p:cNvPr>
          <p:cNvSpPr>
            <a:spLocks noGrp="1"/>
          </p:cNvSpPr>
          <p:nvPr>
            <p:ph type="sldNum" sz="quarter" idx="12"/>
          </p:nvPr>
        </p:nvSpPr>
        <p:spPr/>
        <p:txBody>
          <a:bodyPr/>
          <a:lstStyle/>
          <a:p>
            <a:fld id="{CD0AC31E-F257-4252-8C10-9C6A2E40931F}" type="slidenum">
              <a:rPr lang="en-US" smtClean="0"/>
              <a:t>11</a:t>
            </a:fld>
            <a:endParaRPr lang="en-US"/>
          </a:p>
        </p:txBody>
      </p:sp>
      <p:pic>
        <p:nvPicPr>
          <p:cNvPr id="12" name="Picture 11" descr="A graph of a step and step&#10;&#10;AI-generated content may be incorrect.">
            <a:extLst>
              <a:ext uri="{FF2B5EF4-FFF2-40B4-BE49-F238E27FC236}">
                <a16:creationId xmlns:a16="http://schemas.microsoft.com/office/drawing/2014/main" id="{FAB7D859-E3BD-4157-F8B4-940DE4EC8C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86" y="2157880"/>
            <a:ext cx="4750191" cy="4071178"/>
          </a:xfrm>
          <a:prstGeom prst="rect">
            <a:avLst/>
          </a:prstGeom>
        </p:spPr>
      </p:pic>
      <p:pic>
        <p:nvPicPr>
          <p:cNvPr id="14" name="Picture 13">
            <a:extLst>
              <a:ext uri="{FF2B5EF4-FFF2-40B4-BE49-F238E27FC236}">
                <a16:creationId xmlns:a16="http://schemas.microsoft.com/office/drawing/2014/main" id="{3334A844-8561-101F-64C8-5A1EF99FC1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680161" y="2097183"/>
            <a:ext cx="5612375" cy="4189153"/>
          </a:xfrm>
          <a:prstGeom prst="rect">
            <a:avLst/>
          </a:prstGeom>
        </p:spPr>
      </p:pic>
    </p:spTree>
    <p:extLst>
      <p:ext uri="{BB962C8B-B14F-4D97-AF65-F5344CB8AC3E}">
        <p14:creationId xmlns:p14="http://schemas.microsoft.com/office/powerpoint/2010/main" val="1088975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F467-428A-39E3-644E-7F61339B403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87CD1DE-4191-77A4-884E-B8E519D18CCD}"/>
              </a:ext>
            </a:extLst>
          </p:cNvPr>
          <p:cNvSpPr>
            <a:spLocks noGrp="1"/>
          </p:cNvSpPr>
          <p:nvPr>
            <p:ph idx="1"/>
          </p:nvPr>
        </p:nvSpPr>
        <p:spPr/>
        <p:txBody>
          <a:bodyPr/>
          <a:lstStyle/>
          <a:p>
            <a:r>
              <a:rPr lang="en-US" dirty="0"/>
              <a:t>My handcrafted adaptive mesh seems to be causing problems</a:t>
            </a:r>
          </a:p>
          <a:p>
            <a:pPr lvl="1"/>
            <a:r>
              <a:rPr lang="en-US" dirty="0"/>
              <a:t>RANS simulations struggle to converge</a:t>
            </a:r>
          </a:p>
          <a:p>
            <a:pPr lvl="1"/>
            <a:r>
              <a:rPr lang="en-US" dirty="0"/>
              <a:t>Inferred augmentation fields for adaptive PMM miss some features the uniform PMM learned</a:t>
            </a:r>
          </a:p>
        </p:txBody>
      </p:sp>
      <p:sp>
        <p:nvSpPr>
          <p:cNvPr id="4" name="Date Placeholder 3">
            <a:extLst>
              <a:ext uri="{FF2B5EF4-FFF2-40B4-BE49-F238E27FC236}">
                <a16:creationId xmlns:a16="http://schemas.microsoft.com/office/drawing/2014/main" id="{234D9C84-C033-C7D3-BCE5-408C879FB699}"/>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0CB19C06-E682-1928-F8D5-1BBF7DBB0B79}"/>
              </a:ext>
            </a:extLst>
          </p:cNvPr>
          <p:cNvSpPr>
            <a:spLocks noGrp="1"/>
          </p:cNvSpPr>
          <p:nvPr>
            <p:ph type="sldNum" sz="quarter" idx="12"/>
          </p:nvPr>
        </p:nvSpPr>
        <p:spPr/>
        <p:txBody>
          <a:bodyPr/>
          <a:lstStyle/>
          <a:p>
            <a:fld id="{CD0AC31E-F257-4252-8C10-9C6A2E40931F}" type="slidenum">
              <a:rPr lang="en-US" smtClean="0"/>
              <a:t>12</a:t>
            </a:fld>
            <a:endParaRPr lang="en-US"/>
          </a:p>
        </p:txBody>
      </p:sp>
      <p:pic>
        <p:nvPicPr>
          <p:cNvPr id="8" name="Picture 7" descr="A red and blue lines&#10;&#10;AI-generated content may be incorrect.">
            <a:extLst>
              <a:ext uri="{FF2B5EF4-FFF2-40B4-BE49-F238E27FC236}">
                <a16:creationId xmlns:a16="http://schemas.microsoft.com/office/drawing/2014/main" id="{1A13B6DF-4252-9D2C-CE7C-9B4C9F19A0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39" y="2420936"/>
            <a:ext cx="6435424" cy="1885124"/>
          </a:xfrm>
          <a:prstGeom prst="rect">
            <a:avLst/>
          </a:prstGeom>
        </p:spPr>
      </p:pic>
      <p:pic>
        <p:nvPicPr>
          <p:cNvPr id="10" name="Picture 9" descr="A graph showing a number of numbers&#10;&#10;AI-generated content may be incorrect.">
            <a:extLst>
              <a:ext uri="{FF2B5EF4-FFF2-40B4-BE49-F238E27FC236}">
                <a16:creationId xmlns:a16="http://schemas.microsoft.com/office/drawing/2014/main" id="{2467AC60-8DE4-FA86-FAFC-E60E1720D8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447" y="4495749"/>
            <a:ext cx="6797145" cy="2213141"/>
          </a:xfrm>
          <a:prstGeom prst="rect">
            <a:avLst/>
          </a:prstGeom>
        </p:spPr>
      </p:pic>
      <p:sp>
        <p:nvSpPr>
          <p:cNvPr id="11" name="TextBox 10">
            <a:extLst>
              <a:ext uri="{FF2B5EF4-FFF2-40B4-BE49-F238E27FC236}">
                <a16:creationId xmlns:a16="http://schemas.microsoft.com/office/drawing/2014/main" id="{91149221-E1A8-CBC9-7E77-A96E8167F2F1}"/>
              </a:ext>
            </a:extLst>
          </p:cNvPr>
          <p:cNvSpPr txBox="1"/>
          <p:nvPr/>
        </p:nvSpPr>
        <p:spPr>
          <a:xfrm>
            <a:off x="2011680" y="3163443"/>
            <a:ext cx="1082348" cy="400110"/>
          </a:xfrm>
          <a:prstGeom prst="rect">
            <a:avLst/>
          </a:prstGeom>
          <a:noFill/>
        </p:spPr>
        <p:txBody>
          <a:bodyPr wrap="none" rtlCol="0">
            <a:spAutoFit/>
          </a:bodyPr>
          <a:lstStyle/>
          <a:p>
            <a:r>
              <a:rPr lang="en-US" sz="2000" dirty="0"/>
              <a:t>Uniform</a:t>
            </a:r>
          </a:p>
        </p:txBody>
      </p:sp>
      <p:sp>
        <p:nvSpPr>
          <p:cNvPr id="12" name="TextBox 11">
            <a:extLst>
              <a:ext uri="{FF2B5EF4-FFF2-40B4-BE49-F238E27FC236}">
                <a16:creationId xmlns:a16="http://schemas.microsoft.com/office/drawing/2014/main" id="{5368858B-601D-6411-73AF-CDBCCCAD15DB}"/>
              </a:ext>
            </a:extLst>
          </p:cNvPr>
          <p:cNvSpPr txBox="1"/>
          <p:nvPr/>
        </p:nvSpPr>
        <p:spPr>
          <a:xfrm>
            <a:off x="2080260" y="5307270"/>
            <a:ext cx="1183337" cy="400110"/>
          </a:xfrm>
          <a:prstGeom prst="rect">
            <a:avLst/>
          </a:prstGeom>
          <a:noFill/>
        </p:spPr>
        <p:txBody>
          <a:bodyPr wrap="none" rtlCol="0">
            <a:spAutoFit/>
          </a:bodyPr>
          <a:lstStyle/>
          <a:p>
            <a:r>
              <a:rPr lang="en-US" sz="2000" dirty="0"/>
              <a:t>Adaptive</a:t>
            </a:r>
          </a:p>
        </p:txBody>
      </p:sp>
    </p:spTree>
    <p:extLst>
      <p:ext uri="{BB962C8B-B14F-4D97-AF65-F5344CB8AC3E}">
        <p14:creationId xmlns:p14="http://schemas.microsoft.com/office/powerpoint/2010/main" val="276215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D3E4-F710-302A-1022-97349D0EC9E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D24C13A-5B91-55E9-1BBB-3017DB384A3B}"/>
              </a:ext>
            </a:extLst>
          </p:cNvPr>
          <p:cNvSpPr>
            <a:spLocks noGrp="1"/>
          </p:cNvSpPr>
          <p:nvPr>
            <p:ph idx="1"/>
          </p:nvPr>
        </p:nvSpPr>
        <p:spPr/>
        <p:txBody>
          <a:bodyPr/>
          <a:lstStyle/>
          <a:p>
            <a:r>
              <a:rPr lang="en-US" dirty="0"/>
              <a:t>Integrated an adaptive PMM within a RANS solver</a:t>
            </a:r>
          </a:p>
          <a:p>
            <a:pPr lvl="1"/>
            <a:r>
              <a:rPr lang="en-US" dirty="0"/>
              <a:t>Significantly reduce number of parameters in the model</a:t>
            </a:r>
          </a:p>
          <a:p>
            <a:pPr lvl="1"/>
            <a:r>
              <a:rPr lang="en-US" dirty="0"/>
              <a:t>Yielded improved predictions during training</a:t>
            </a:r>
          </a:p>
          <a:p>
            <a:pPr lvl="1"/>
            <a:r>
              <a:rPr lang="en-US" dirty="0"/>
              <a:t>Adaptive mesh is inadequate</a:t>
            </a:r>
          </a:p>
          <a:p>
            <a:r>
              <a:rPr lang="en-US" dirty="0"/>
              <a:t>Future work</a:t>
            </a:r>
          </a:p>
          <a:p>
            <a:pPr lvl="1"/>
            <a:r>
              <a:rPr lang="en-US" dirty="0"/>
              <a:t>Improve the adaptive mesh used</a:t>
            </a:r>
          </a:p>
          <a:p>
            <a:pPr lvl="1"/>
            <a:r>
              <a:rPr lang="en-US" dirty="0"/>
              <a:t>Develop framework for automatic adaptive PMM mesh generation</a:t>
            </a:r>
          </a:p>
          <a:p>
            <a:pPr lvl="1"/>
            <a:r>
              <a:rPr lang="en-US" dirty="0"/>
              <a:t>Extend adaptive PMM implementation to n-dimensions</a:t>
            </a:r>
          </a:p>
          <a:p>
            <a:pPr lvl="1"/>
            <a:r>
              <a:rPr lang="en-US" dirty="0"/>
              <a:t>Improve quadtree mesh memory usage and search algorithm</a:t>
            </a:r>
          </a:p>
        </p:txBody>
      </p:sp>
      <p:sp>
        <p:nvSpPr>
          <p:cNvPr id="4" name="Date Placeholder 3">
            <a:extLst>
              <a:ext uri="{FF2B5EF4-FFF2-40B4-BE49-F238E27FC236}">
                <a16:creationId xmlns:a16="http://schemas.microsoft.com/office/drawing/2014/main" id="{CC792253-FB9C-93DB-D1C2-BA69E698F263}"/>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18BD62E6-DE0F-A2A3-B4F5-1253212664E1}"/>
              </a:ext>
            </a:extLst>
          </p:cNvPr>
          <p:cNvSpPr>
            <a:spLocks noGrp="1"/>
          </p:cNvSpPr>
          <p:nvPr>
            <p:ph type="sldNum" sz="quarter" idx="12"/>
          </p:nvPr>
        </p:nvSpPr>
        <p:spPr/>
        <p:txBody>
          <a:bodyPr/>
          <a:lstStyle/>
          <a:p>
            <a:fld id="{CD0AC31E-F257-4252-8C10-9C6A2E40931F}" type="slidenum">
              <a:rPr lang="en-US" smtClean="0"/>
              <a:t>13</a:t>
            </a:fld>
            <a:endParaRPr lang="en-US"/>
          </a:p>
        </p:txBody>
      </p:sp>
    </p:spTree>
    <p:extLst>
      <p:ext uri="{BB962C8B-B14F-4D97-AF65-F5344CB8AC3E}">
        <p14:creationId xmlns:p14="http://schemas.microsoft.com/office/powerpoint/2010/main" val="99288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47F576-BB46-BB97-61B6-60E1C0210BAE}"/>
              </a:ext>
            </a:extLst>
          </p:cNvPr>
          <p:cNvSpPr>
            <a:spLocks noGrp="1"/>
          </p:cNvSpPr>
          <p:nvPr>
            <p:ph type="title"/>
          </p:nvPr>
        </p:nvSpPr>
        <p:spPr>
          <a:xfrm>
            <a:off x="838200" y="3060065"/>
            <a:ext cx="10515600" cy="917575"/>
          </a:xfrm>
        </p:spPr>
        <p:txBody>
          <a:bodyPr/>
          <a:lstStyle/>
          <a:p>
            <a:pPr algn="ctr"/>
            <a:r>
              <a:rPr lang="en-US" dirty="0"/>
              <a:t>Appendix</a:t>
            </a:r>
          </a:p>
        </p:txBody>
      </p:sp>
      <p:sp>
        <p:nvSpPr>
          <p:cNvPr id="4" name="Date Placeholder 3">
            <a:extLst>
              <a:ext uri="{FF2B5EF4-FFF2-40B4-BE49-F238E27FC236}">
                <a16:creationId xmlns:a16="http://schemas.microsoft.com/office/drawing/2014/main" id="{861BCD3D-4781-B206-898E-B4A3240B85F5}"/>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3EE0D76E-5DAE-E683-BCAA-FEA2E497020B}"/>
              </a:ext>
            </a:extLst>
          </p:cNvPr>
          <p:cNvSpPr>
            <a:spLocks noGrp="1"/>
          </p:cNvSpPr>
          <p:nvPr>
            <p:ph type="sldNum" sz="quarter" idx="12"/>
          </p:nvPr>
        </p:nvSpPr>
        <p:spPr/>
        <p:txBody>
          <a:bodyPr/>
          <a:lstStyle/>
          <a:p>
            <a:fld id="{CD0AC31E-F257-4252-8C10-9C6A2E40931F}" type="slidenum">
              <a:rPr lang="en-US" smtClean="0"/>
              <a:t>14</a:t>
            </a:fld>
            <a:endParaRPr lang="en-US"/>
          </a:p>
        </p:txBody>
      </p:sp>
    </p:spTree>
    <p:extLst>
      <p:ext uri="{BB962C8B-B14F-4D97-AF65-F5344CB8AC3E}">
        <p14:creationId xmlns:p14="http://schemas.microsoft.com/office/powerpoint/2010/main" val="29505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46FF-B3E7-0987-827D-DD5F29A98068}"/>
              </a:ext>
            </a:extLst>
          </p:cNvPr>
          <p:cNvSpPr>
            <a:spLocks noGrp="1"/>
          </p:cNvSpPr>
          <p:nvPr>
            <p:ph type="title"/>
          </p:nvPr>
        </p:nvSpPr>
        <p:spPr/>
        <p:txBody>
          <a:bodyPr/>
          <a:lstStyle/>
          <a:p>
            <a:r>
              <a:rPr lang="en-US" dirty="0"/>
              <a:t>Model Consistent Learning</a:t>
            </a:r>
          </a:p>
        </p:txBody>
      </p:sp>
      <p:sp>
        <p:nvSpPr>
          <p:cNvPr id="4" name="Date Placeholder 3">
            <a:extLst>
              <a:ext uri="{FF2B5EF4-FFF2-40B4-BE49-F238E27FC236}">
                <a16:creationId xmlns:a16="http://schemas.microsoft.com/office/drawing/2014/main" id="{BFE2C4DA-1348-05E0-AACE-788A943AF188}"/>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3CFDC59B-F621-F882-8ACC-3F3C31288CE9}"/>
              </a:ext>
            </a:extLst>
          </p:cNvPr>
          <p:cNvSpPr>
            <a:spLocks noGrp="1"/>
          </p:cNvSpPr>
          <p:nvPr>
            <p:ph type="sldNum" sz="quarter" idx="12"/>
          </p:nvPr>
        </p:nvSpPr>
        <p:spPr/>
        <p:txBody>
          <a:bodyPr/>
          <a:lstStyle/>
          <a:p>
            <a:fld id="{CD0AC31E-F257-4252-8C10-9C6A2E40931F}" type="slidenum">
              <a:rPr lang="en-US" smtClean="0"/>
              <a:t>15</a:t>
            </a:fld>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058FB47-80A2-807C-3888-B98AA6F35CCF}"/>
                  </a:ext>
                </a:extLst>
              </p:cNvPr>
              <p:cNvSpPr txBox="1"/>
              <p:nvPr/>
            </p:nvSpPr>
            <p:spPr>
              <a:xfrm>
                <a:off x="1881025" y="5777599"/>
                <a:ext cx="8420511" cy="624402"/>
              </a:xfrm>
              <a:prstGeom prst="rect">
                <a:avLst/>
              </a:prstGeom>
              <a:noFill/>
              <a:ln w="28575">
                <a:solidFill>
                  <a:srgbClr val="00274C"/>
                </a:solidFill>
              </a:ln>
            </p:spPr>
            <p:txBody>
              <a:bodyPr wrap="none" lIns="137160" tIns="137160" rIns="137160" bIns="137160" rtlCol="0" anchor="ctr">
                <a:spAutoFit/>
              </a:bodyPr>
              <a:lstStyle/>
              <a:p>
                <a:pPr algn="ctr"/>
                <a:r>
                  <a:rPr lang="en-US" sz="2000" dirty="0">
                    <a:solidFill>
                      <a:schemeClr val="tx1"/>
                    </a:solidFill>
                  </a:rPr>
                  <a:t>Learn </a:t>
                </a:r>
                <a14:m>
                  <m:oMath xmlns:m="http://schemas.openxmlformats.org/officeDocument/2006/math">
                    <m:r>
                      <m:rPr>
                        <m:sty m:val="p"/>
                      </m:rPr>
                      <a:rPr lang="en-US" sz="2000" smtClean="0">
                        <a:solidFill>
                          <a:schemeClr val="tx1"/>
                        </a:solidFill>
                        <a:latin typeface="Cambria Math" panose="02040503050406030204" pitchFamily="18" charset="0"/>
                      </a:rPr>
                      <m:t>β</m:t>
                    </m:r>
                    <m:d>
                      <m:dPr>
                        <m:ctrlPr>
                          <a:rPr lang="en-US" sz="2000" i="1">
                            <a:solidFill>
                              <a:schemeClr val="tx1"/>
                            </a:solidFill>
                            <a:latin typeface="Cambria Math" panose="02040503050406030204" pitchFamily="18" charset="0"/>
                          </a:rPr>
                        </m:ctrlPr>
                      </m:dPr>
                      <m:e>
                        <m:r>
                          <a:rPr lang="en-US" sz="2000" b="1" i="0">
                            <a:solidFill>
                              <a:schemeClr val="tx1"/>
                            </a:solidFill>
                            <a:latin typeface="Cambria Math" panose="02040503050406030204" pitchFamily="18" charset="0"/>
                          </a:rPr>
                          <m:t>𝛈</m:t>
                        </m:r>
                        <m:d>
                          <m:dPr>
                            <m:ctrlPr>
                              <a:rPr lang="en-US" sz="2000" b="1" i="1">
                                <a:solidFill>
                                  <a:schemeClr val="tx1"/>
                                </a:solidFill>
                                <a:latin typeface="Cambria Math" panose="02040503050406030204" pitchFamily="18" charset="0"/>
                              </a:rPr>
                            </m:ctrlPr>
                          </m:dPr>
                          <m:e>
                            <m:sSub>
                              <m:sSubPr>
                                <m:ctrlPr>
                                  <a:rPr lang="en-US" sz="2000" b="1" i="1">
                                    <a:solidFill>
                                      <a:schemeClr val="tx1"/>
                                    </a:solidFill>
                                    <a:latin typeface="Cambria Math" panose="02040503050406030204" pitchFamily="18" charset="0"/>
                                  </a:rPr>
                                </m:ctrlPr>
                              </m:sSubPr>
                              <m:e>
                                <m:r>
                                  <a:rPr lang="en-US" sz="2000" b="1" i="0">
                                    <a:solidFill>
                                      <a:schemeClr val="tx1"/>
                                    </a:solidFill>
                                    <a:latin typeface="Cambria Math" panose="02040503050406030204" pitchFamily="18" charset="0"/>
                                  </a:rPr>
                                  <m:t>𝐮</m:t>
                                </m:r>
                              </m:e>
                              <m:sub>
                                <m:r>
                                  <a:rPr lang="en-US" sz="2000" b="0" i="1">
                                    <a:solidFill>
                                      <a:schemeClr val="tx1"/>
                                    </a:solidFill>
                                    <a:latin typeface="Cambria Math" panose="02040503050406030204" pitchFamily="18" charset="0"/>
                                  </a:rPr>
                                  <m:t>h</m:t>
                                </m:r>
                              </m:sub>
                            </m:sSub>
                          </m:e>
                        </m:d>
                      </m:e>
                    </m:d>
                  </m:oMath>
                </a14:m>
                <a:r>
                  <a:rPr lang="en-US" sz="2000" dirty="0">
                    <a:solidFill>
                      <a:schemeClr val="tx1"/>
                    </a:solidFill>
                  </a:rPr>
                  <a:t> directly ⇒ </a:t>
                </a:r>
                <a:r>
                  <a:rPr lang="en-US" sz="2000" b="1" dirty="0">
                    <a:solidFill>
                      <a:schemeClr val="tx1"/>
                    </a:solidFill>
                  </a:rPr>
                  <a:t>Consistent modeling </a:t>
                </a:r>
                <a:r>
                  <a:rPr lang="en-US" sz="2000" dirty="0">
                    <a:solidFill>
                      <a:schemeClr val="tx1"/>
                    </a:solidFill>
                  </a:rPr>
                  <a:t>⇒ Improved accuracy </a:t>
                </a:r>
              </a:p>
            </p:txBody>
          </p:sp>
        </mc:Choice>
        <mc:Fallback xmlns="">
          <p:sp>
            <p:nvSpPr>
              <p:cNvPr id="27" name="TextBox 26">
                <a:extLst>
                  <a:ext uri="{FF2B5EF4-FFF2-40B4-BE49-F238E27FC236}">
                    <a16:creationId xmlns:a16="http://schemas.microsoft.com/office/drawing/2014/main" id="{3058FB47-80A2-807C-3888-B98AA6F35CCF}"/>
                  </a:ext>
                </a:extLst>
              </p:cNvPr>
              <p:cNvSpPr txBox="1">
                <a:spLocks noRot="1" noChangeAspect="1" noMove="1" noResize="1" noEditPoints="1" noAdjustHandles="1" noChangeArrowheads="1" noChangeShapeType="1" noTextEdit="1"/>
              </p:cNvSpPr>
              <p:nvPr/>
            </p:nvSpPr>
            <p:spPr>
              <a:xfrm>
                <a:off x="1881025" y="5777599"/>
                <a:ext cx="8420511" cy="624402"/>
              </a:xfrm>
              <a:prstGeom prst="rect">
                <a:avLst/>
              </a:prstGeom>
              <a:blipFill>
                <a:blip r:embed="rId3"/>
                <a:stretch>
                  <a:fillRect/>
                </a:stretch>
              </a:blipFill>
              <a:ln w="28575">
                <a:solidFill>
                  <a:srgbClr val="00274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D99B8E-D8A4-3417-649D-6BF5E31D00FB}"/>
                  </a:ext>
                </a:extLst>
              </p:cNvPr>
              <p:cNvSpPr txBox="1"/>
              <p:nvPr/>
            </p:nvSpPr>
            <p:spPr>
              <a:xfrm>
                <a:off x="879646" y="2414431"/>
                <a:ext cx="1600200" cy="646331"/>
              </a:xfrm>
              <a:prstGeom prst="rect">
                <a:avLst/>
              </a:prstGeom>
              <a:solidFill>
                <a:srgbClr val="00274C">
                  <a:alpha val="18039"/>
                </a:srgbClr>
              </a:solidFill>
              <a:ln w="19050">
                <a:solidFill>
                  <a:schemeClr val="tx1"/>
                </a:solidFill>
              </a:ln>
            </p:spPr>
            <p:txBody>
              <a:bodyPr wrap="square" rtlCol="0">
                <a:spAutoFit/>
              </a:bodyPr>
              <a:lstStyle/>
              <a:p>
                <a:pPr algn="ctr"/>
                <a:r>
                  <a:rPr lang="en-US" dirty="0"/>
                  <a:t>High-fidelity data (</a:t>
                </a:r>
                <a14:m>
                  <m:oMath xmlns:m="http://schemas.openxmlformats.org/officeDocument/2006/math">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a:latin typeface="Cambria Math" panose="02040503050406030204" pitchFamily="18" charset="0"/>
                              </a:rPr>
                              <m:t>𝐮</m:t>
                            </m:r>
                          </m:e>
                        </m:acc>
                      </m:e>
                      <m:sub>
                        <m:r>
                          <a:rPr lang="en-US" i="1">
                            <a:latin typeface="Cambria Math" panose="02040503050406030204" pitchFamily="18" charset="0"/>
                          </a:rPr>
                          <m:t>h</m:t>
                        </m:r>
                      </m:sub>
                    </m:sSub>
                  </m:oMath>
                </a14:m>
                <a:r>
                  <a:rPr lang="en-US" dirty="0"/>
                  <a:t>)</a:t>
                </a:r>
              </a:p>
            </p:txBody>
          </p:sp>
        </mc:Choice>
        <mc:Fallback xmlns="">
          <p:sp>
            <p:nvSpPr>
              <p:cNvPr id="28" name="TextBox 27">
                <a:extLst>
                  <a:ext uri="{FF2B5EF4-FFF2-40B4-BE49-F238E27FC236}">
                    <a16:creationId xmlns:a16="http://schemas.microsoft.com/office/drawing/2014/main" id="{95D99B8E-D8A4-3417-649D-6BF5E31D00FB}"/>
                  </a:ext>
                </a:extLst>
              </p:cNvPr>
              <p:cNvSpPr txBox="1">
                <a:spLocks noRot="1" noChangeAspect="1" noMove="1" noResize="1" noEditPoints="1" noAdjustHandles="1" noChangeArrowheads="1" noChangeShapeType="1" noTextEdit="1"/>
              </p:cNvSpPr>
              <p:nvPr/>
            </p:nvSpPr>
            <p:spPr>
              <a:xfrm>
                <a:off x="879646" y="2414431"/>
                <a:ext cx="1600200" cy="646331"/>
              </a:xfrm>
              <a:prstGeom prst="rect">
                <a:avLst/>
              </a:prstGeom>
              <a:blipFill>
                <a:blip r:embed="rId4"/>
                <a:stretch>
                  <a:fillRect t="-3670" b="-119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BD61B03-7ED8-F19D-0C80-082F5B8621D1}"/>
                  </a:ext>
                </a:extLst>
              </p:cNvPr>
              <p:cNvSpPr txBox="1"/>
              <p:nvPr/>
            </p:nvSpPr>
            <p:spPr>
              <a:xfrm>
                <a:off x="3653411" y="1188284"/>
                <a:ext cx="1600200" cy="646331"/>
              </a:xfrm>
              <a:prstGeom prst="rect">
                <a:avLst/>
              </a:prstGeom>
              <a:solidFill>
                <a:srgbClr val="00274C">
                  <a:alpha val="18039"/>
                </a:srgbClr>
              </a:solidFill>
              <a:ln w="19050">
                <a:solidFill>
                  <a:schemeClr val="tx1"/>
                </a:solidFill>
              </a:ln>
            </p:spPr>
            <p:txBody>
              <a:bodyPr wrap="square" rtlCol="0">
                <a:spAutoFit/>
              </a:bodyPr>
              <a:lstStyle/>
              <a:p>
                <a:pPr algn="ctr"/>
                <a:r>
                  <a:rPr lang="en-US" dirty="0">
                    <a:solidFill>
                      <a:schemeClr val="tx1"/>
                    </a:solidFill>
                  </a:rPr>
                  <a:t>Model field data (</a:t>
                </a:r>
                <a14:m>
                  <m:oMath xmlns:m="http://schemas.openxmlformats.org/officeDocument/2006/math">
                    <m:sSub>
                      <m:sSubPr>
                        <m:ctrlPr>
                          <a:rPr lang="en-US" i="1">
                            <a:solidFill>
                              <a:schemeClr val="tx1"/>
                            </a:solidFill>
                            <a:latin typeface="Cambria Math" panose="02040503050406030204" pitchFamily="18" charset="0"/>
                          </a:rPr>
                        </m:ctrlPr>
                      </m:sSubPr>
                      <m:e>
                        <m:acc>
                          <m:accPr>
                            <m:chr m:val="̃"/>
                            <m:ctrlPr>
                              <a:rPr lang="en-US" b="1" i="1">
                                <a:solidFill>
                                  <a:schemeClr val="tx1"/>
                                </a:solidFill>
                                <a:latin typeface="Cambria Math" panose="02040503050406030204" pitchFamily="18" charset="0"/>
                              </a:rPr>
                            </m:ctrlPr>
                          </m:accPr>
                          <m:e>
                            <m:r>
                              <a:rPr lang="en-US" b="1">
                                <a:solidFill>
                                  <a:schemeClr val="tx1"/>
                                </a:solidFill>
                                <a:latin typeface="Cambria Math" panose="02040503050406030204" pitchFamily="18" charset="0"/>
                              </a:rPr>
                              <m:t>𝐮</m:t>
                            </m:r>
                          </m:e>
                        </m:acc>
                      </m:e>
                      <m:sub>
                        <m:r>
                          <a:rPr lang="en-US" i="1">
                            <a:solidFill>
                              <a:schemeClr val="tx1"/>
                            </a:solidFill>
                            <a:latin typeface="Cambria Math" panose="02040503050406030204" pitchFamily="18" charset="0"/>
                          </a:rPr>
                          <m:t>𝑚</m:t>
                        </m:r>
                      </m:sub>
                    </m:sSub>
                  </m:oMath>
                </a14:m>
                <a:r>
                  <a:rPr lang="en-US" dirty="0">
                    <a:solidFill>
                      <a:schemeClr val="tx1"/>
                    </a:solidFill>
                  </a:rPr>
                  <a:t>)</a:t>
                </a:r>
              </a:p>
            </p:txBody>
          </p:sp>
        </mc:Choice>
        <mc:Fallback xmlns="">
          <p:sp>
            <p:nvSpPr>
              <p:cNvPr id="29" name="TextBox 28">
                <a:extLst>
                  <a:ext uri="{FF2B5EF4-FFF2-40B4-BE49-F238E27FC236}">
                    <a16:creationId xmlns:a16="http://schemas.microsoft.com/office/drawing/2014/main" id="{EBD61B03-7ED8-F19D-0C80-082F5B8621D1}"/>
                  </a:ext>
                </a:extLst>
              </p:cNvPr>
              <p:cNvSpPr txBox="1">
                <a:spLocks noRot="1" noChangeAspect="1" noMove="1" noResize="1" noEditPoints="1" noAdjustHandles="1" noChangeArrowheads="1" noChangeShapeType="1" noTextEdit="1"/>
              </p:cNvSpPr>
              <p:nvPr/>
            </p:nvSpPr>
            <p:spPr>
              <a:xfrm>
                <a:off x="3653411" y="1188284"/>
                <a:ext cx="1600200" cy="646331"/>
              </a:xfrm>
              <a:prstGeom prst="rect">
                <a:avLst/>
              </a:prstGeom>
              <a:blipFill>
                <a:blip r:embed="rId5"/>
                <a:stretch>
                  <a:fillRect t="-4587" b="-1192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42EB08-405F-416F-2391-67C148744043}"/>
                  </a:ext>
                </a:extLst>
              </p:cNvPr>
              <p:cNvSpPr txBox="1"/>
              <p:nvPr/>
            </p:nvSpPr>
            <p:spPr>
              <a:xfrm>
                <a:off x="6427176" y="2391697"/>
                <a:ext cx="3284977" cy="688650"/>
              </a:xfrm>
              <a:prstGeom prst="rect">
                <a:avLst/>
              </a:prstGeom>
              <a:solidFill>
                <a:srgbClr val="00274C">
                  <a:alpha val="18039"/>
                </a:srgbClr>
              </a:solidFill>
              <a:ln w="19050">
                <a:solidFill>
                  <a:schemeClr val="tx1"/>
                </a:solidFill>
              </a:ln>
            </p:spPr>
            <p:txBody>
              <a:bodyPr wrap="square" rtlCol="0">
                <a:spAutoFit/>
              </a:bodyPr>
              <a:lstStyle/>
              <a:p>
                <a:pPr algn="ctr"/>
                <a:r>
                  <a:rPr lang="en-US" dirty="0"/>
                  <a:t>Inference/learning</a:t>
                </a:r>
              </a:p>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ℛ</m:t>
                          </m:r>
                        </m:e>
                        <m:sub>
                          <m:r>
                            <a:rPr lang="en-US" sz="1800" i="1">
                              <a:latin typeface="Cambria Math" panose="02040503050406030204" pitchFamily="18" charset="0"/>
                            </a:rPr>
                            <m:t>𝑚</m:t>
                          </m:r>
                          <m:r>
                            <a:rPr lang="en-US" sz="1800" i="1">
                              <a:latin typeface="Cambria Math" panose="02040503050406030204" pitchFamily="18" charset="0"/>
                            </a:rPr>
                            <m:t>,</m:t>
                          </m:r>
                          <m:r>
                            <a:rPr lang="en-US" sz="1800" i="1">
                              <a:latin typeface="Cambria Math" panose="02040503050406030204" pitchFamily="18" charset="0"/>
                            </a:rPr>
                            <m:t>𝑎𝑢𝑔</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0">
                                      <a:latin typeface="Cambria Math" panose="02040503050406030204" pitchFamily="18" charset="0"/>
                                    </a:rPr>
                                    <m:t>𝐮</m:t>
                                  </m:r>
                                </m:e>
                              </m:acc>
                            </m:e>
                            <m:sub>
                              <m:r>
                                <a:rPr lang="en-US" sz="1800" i="1">
                                  <a:latin typeface="Cambria Math" panose="02040503050406030204" pitchFamily="18" charset="0"/>
                                </a:rPr>
                                <m:t>𝑚</m:t>
                              </m:r>
                            </m:sub>
                          </m:sSub>
                          <m:r>
                            <a:rPr lang="en-US" sz="1800" i="1">
                              <a:latin typeface="Cambria Math" panose="02040503050406030204" pitchFamily="18" charset="0"/>
                            </a:rPr>
                            <m:t>;</m:t>
                          </m:r>
                          <m:r>
                            <m:rPr>
                              <m:sty m:val="p"/>
                            </m:rPr>
                            <a:rPr lang="en-US" sz="1800" smtClean="0">
                              <a:solidFill>
                                <a:schemeClr val="accent5"/>
                              </a:solidFill>
                              <a:latin typeface="Cambria Math" panose="02040503050406030204" pitchFamily="18" charset="0"/>
                            </a:rPr>
                            <m:t>β</m:t>
                          </m:r>
                          <m:d>
                            <m:dPr>
                              <m:ctrlPr>
                                <a:rPr lang="en-US" sz="1800" i="1">
                                  <a:solidFill>
                                    <a:schemeClr val="accent5"/>
                                  </a:solidFill>
                                  <a:latin typeface="Cambria Math" panose="02040503050406030204" pitchFamily="18" charset="0"/>
                                </a:rPr>
                              </m:ctrlPr>
                            </m:dPr>
                            <m:e>
                              <m:r>
                                <a:rPr lang="en-US" sz="1800" b="1" i="1">
                                  <a:solidFill>
                                    <a:schemeClr val="accent5"/>
                                  </a:solidFill>
                                  <a:latin typeface="Cambria Math" panose="02040503050406030204" pitchFamily="18" charset="0"/>
                                </a:rPr>
                                <m:t>𝛈</m:t>
                              </m:r>
                              <m:d>
                                <m:dPr>
                                  <m:ctrlPr>
                                    <a:rPr lang="en-US" sz="1800" i="1">
                                      <a:solidFill>
                                        <a:schemeClr val="accent5"/>
                                      </a:solidFill>
                                      <a:latin typeface="Cambria Math" panose="02040503050406030204" pitchFamily="18" charset="0"/>
                                    </a:rPr>
                                  </m:ctrlPr>
                                </m:dPr>
                                <m:e>
                                  <m:sSub>
                                    <m:sSubPr>
                                      <m:ctrlPr>
                                        <a:rPr lang="en-US" sz="1800" i="1">
                                          <a:solidFill>
                                            <a:schemeClr val="accent5"/>
                                          </a:solidFill>
                                          <a:latin typeface="Cambria Math" panose="02040503050406030204" pitchFamily="18" charset="0"/>
                                        </a:rPr>
                                      </m:ctrlPr>
                                    </m:sSubPr>
                                    <m:e>
                                      <m:acc>
                                        <m:accPr>
                                          <m:chr m:val="̃"/>
                                          <m:ctrlPr>
                                            <a:rPr lang="en-US" sz="1800" b="1" i="1">
                                              <a:solidFill>
                                                <a:schemeClr val="accent5"/>
                                              </a:solidFill>
                                              <a:latin typeface="Cambria Math" panose="02040503050406030204" pitchFamily="18" charset="0"/>
                                            </a:rPr>
                                          </m:ctrlPr>
                                        </m:accPr>
                                        <m:e>
                                          <m:r>
                                            <a:rPr lang="en-US" sz="1800" b="1" i="1">
                                              <a:solidFill>
                                                <a:schemeClr val="accent5"/>
                                              </a:solidFill>
                                              <a:latin typeface="Cambria Math" panose="02040503050406030204" pitchFamily="18" charset="0"/>
                                            </a:rPr>
                                            <m:t>𝐮</m:t>
                                          </m:r>
                                        </m:e>
                                      </m:acc>
                                    </m:e>
                                    <m:sub>
                                      <m:r>
                                        <a:rPr lang="en-US" sz="1800" i="1">
                                          <a:solidFill>
                                            <a:schemeClr val="accent5"/>
                                          </a:solidFill>
                                          <a:latin typeface="Cambria Math" panose="02040503050406030204" pitchFamily="18" charset="0"/>
                                        </a:rPr>
                                        <m:t>𝑚</m:t>
                                      </m:r>
                                    </m:sub>
                                  </m:sSub>
                                </m:e>
                              </m:d>
                            </m:e>
                          </m:d>
                          <m:r>
                            <a:rPr lang="en-US" sz="1800" i="1">
                              <a:latin typeface="Cambria Math" panose="02040503050406030204" pitchFamily="18" charset="0"/>
                            </a:rPr>
                            <m:t>,</m:t>
                          </m:r>
                          <m:r>
                            <a:rPr lang="en-US" sz="1800" b="1" i="1">
                              <a:latin typeface="Cambria Math" panose="02040503050406030204" pitchFamily="18" charset="0"/>
                            </a:rPr>
                            <m:t>𝛏</m:t>
                          </m:r>
                        </m:e>
                      </m:d>
                      <m:r>
                        <a:rPr lang="en-US" sz="1800" i="1">
                          <a:latin typeface="Cambria Math" panose="02040503050406030204" pitchFamily="18" charset="0"/>
                        </a:rPr>
                        <m:t>=0</m:t>
                      </m:r>
                    </m:oMath>
                  </m:oMathPara>
                </a14:m>
                <a:endParaRPr lang="en-US" dirty="0"/>
              </a:p>
            </p:txBody>
          </p:sp>
        </mc:Choice>
        <mc:Fallback xmlns="">
          <p:sp>
            <p:nvSpPr>
              <p:cNvPr id="30" name="TextBox 29">
                <a:extLst>
                  <a:ext uri="{FF2B5EF4-FFF2-40B4-BE49-F238E27FC236}">
                    <a16:creationId xmlns:a16="http://schemas.microsoft.com/office/drawing/2014/main" id="{B142EB08-405F-416F-2391-67C148744043}"/>
                  </a:ext>
                </a:extLst>
              </p:cNvPr>
              <p:cNvSpPr txBox="1">
                <a:spLocks noRot="1" noChangeAspect="1" noMove="1" noResize="1" noEditPoints="1" noAdjustHandles="1" noChangeArrowheads="1" noChangeShapeType="1" noTextEdit="1"/>
              </p:cNvSpPr>
              <p:nvPr/>
            </p:nvSpPr>
            <p:spPr>
              <a:xfrm>
                <a:off x="6427176" y="2391697"/>
                <a:ext cx="3284977" cy="688650"/>
              </a:xfrm>
              <a:prstGeom prst="rect">
                <a:avLst/>
              </a:prstGeom>
              <a:blipFill>
                <a:blip r:embed="rId6"/>
                <a:stretch>
                  <a:fillRect t="-3448" b="-2586"/>
                </a:stretch>
              </a:blipFill>
              <a:ln w="19050">
                <a:solidFill>
                  <a:schemeClr val="tx1"/>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4040DDA3-4E8D-91DB-F269-EF878FEB70DC}"/>
              </a:ext>
            </a:extLst>
          </p:cNvPr>
          <p:cNvSpPr txBox="1"/>
          <p:nvPr/>
        </p:nvSpPr>
        <p:spPr>
          <a:xfrm>
            <a:off x="9200943" y="4134548"/>
            <a:ext cx="1600200" cy="646331"/>
          </a:xfrm>
          <a:prstGeom prst="rect">
            <a:avLst/>
          </a:prstGeom>
          <a:solidFill>
            <a:srgbClr val="00274C">
              <a:alpha val="18039"/>
            </a:srgbClr>
          </a:solidFill>
          <a:ln w="19050">
            <a:solidFill>
              <a:schemeClr val="tx1"/>
            </a:solidFill>
          </a:ln>
        </p:spPr>
        <p:txBody>
          <a:bodyPr wrap="square" rtlCol="0">
            <a:spAutoFit/>
          </a:bodyPr>
          <a:lstStyle/>
          <a:p>
            <a:pPr algn="ctr"/>
            <a:r>
              <a:rPr lang="en-US" dirty="0"/>
              <a:t>Model augmentation</a:t>
            </a:r>
          </a:p>
        </p:txBody>
      </p:sp>
      <p:sp>
        <p:nvSpPr>
          <p:cNvPr id="32" name="TextBox 31">
            <a:extLst>
              <a:ext uri="{FF2B5EF4-FFF2-40B4-BE49-F238E27FC236}">
                <a16:creationId xmlns:a16="http://schemas.microsoft.com/office/drawing/2014/main" id="{38409317-FED6-12DD-2EC7-FBFFC0389130}"/>
              </a:ext>
            </a:extLst>
          </p:cNvPr>
          <p:cNvSpPr txBox="1"/>
          <p:nvPr/>
        </p:nvSpPr>
        <p:spPr>
          <a:xfrm>
            <a:off x="6427177" y="4134548"/>
            <a:ext cx="1600200" cy="646331"/>
          </a:xfrm>
          <a:prstGeom prst="rect">
            <a:avLst/>
          </a:prstGeom>
          <a:solidFill>
            <a:srgbClr val="00274C">
              <a:alpha val="18039"/>
            </a:srgbClr>
          </a:solidFill>
          <a:ln w="19050">
            <a:solidFill>
              <a:schemeClr val="tx1"/>
            </a:solidFill>
          </a:ln>
        </p:spPr>
        <p:txBody>
          <a:bodyPr wrap="square" rtlCol="0">
            <a:spAutoFit/>
          </a:bodyPr>
          <a:lstStyle/>
          <a:p>
            <a:pPr algn="ctr"/>
            <a:r>
              <a:rPr lang="en-US" dirty="0"/>
              <a:t>Trained model</a:t>
            </a:r>
          </a:p>
        </p:txBody>
      </p:sp>
      <p:sp>
        <p:nvSpPr>
          <p:cNvPr id="33" name="TextBox 32">
            <a:extLst>
              <a:ext uri="{FF2B5EF4-FFF2-40B4-BE49-F238E27FC236}">
                <a16:creationId xmlns:a16="http://schemas.microsoft.com/office/drawing/2014/main" id="{29295AAD-A133-7735-D7FC-4CE5D85EE8FA}"/>
              </a:ext>
            </a:extLst>
          </p:cNvPr>
          <p:cNvSpPr txBox="1"/>
          <p:nvPr/>
        </p:nvSpPr>
        <p:spPr>
          <a:xfrm>
            <a:off x="3653411" y="4273047"/>
            <a:ext cx="1600200" cy="369332"/>
          </a:xfrm>
          <a:prstGeom prst="rect">
            <a:avLst/>
          </a:prstGeom>
          <a:solidFill>
            <a:srgbClr val="00274C">
              <a:alpha val="18039"/>
            </a:srgbClr>
          </a:solidFill>
          <a:ln w="19050">
            <a:solidFill>
              <a:schemeClr val="tx1"/>
            </a:solidFill>
          </a:ln>
        </p:spPr>
        <p:txBody>
          <a:bodyPr wrap="square" rtlCol="0">
            <a:spAutoFit/>
          </a:bodyPr>
          <a:lstStyle/>
          <a:p>
            <a:pPr algn="ctr"/>
            <a:r>
              <a:rPr lang="en-US" dirty="0"/>
              <a:t>Prediction</a:t>
            </a:r>
          </a:p>
        </p:txBody>
      </p:sp>
      <p:cxnSp>
        <p:nvCxnSpPr>
          <p:cNvPr id="34" name="Straight Arrow Connector 33">
            <a:extLst>
              <a:ext uri="{FF2B5EF4-FFF2-40B4-BE49-F238E27FC236}">
                <a16:creationId xmlns:a16="http://schemas.microsoft.com/office/drawing/2014/main" id="{D6DB8B1A-35DA-B6D4-6F7D-57B8C0EBF59C}"/>
              </a:ext>
            </a:extLst>
          </p:cNvPr>
          <p:cNvCxnSpPr>
            <a:cxnSpLocks/>
            <a:stCxn id="32" idx="1"/>
            <a:endCxn id="33" idx="3"/>
          </p:cNvCxnSpPr>
          <p:nvPr/>
        </p:nvCxnSpPr>
        <p:spPr>
          <a:xfrm flipH="1" flipV="1">
            <a:off x="5253611" y="4457713"/>
            <a:ext cx="117356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4CA1512-777B-8E84-E188-781DD82BB08F}"/>
                  </a:ext>
                </a:extLst>
              </p:cNvPr>
              <p:cNvSpPr txBox="1"/>
              <p:nvPr/>
            </p:nvSpPr>
            <p:spPr>
              <a:xfrm>
                <a:off x="3653411" y="2557575"/>
                <a:ext cx="1600200" cy="369332"/>
              </a:xfrm>
              <a:prstGeom prst="rect">
                <a:avLst/>
              </a:prstGeom>
              <a:solidFill>
                <a:srgbClr val="00274C">
                  <a:alpha val="18039"/>
                </a:srgbClr>
              </a:solidFill>
              <a:ln w="19050">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𝜂</m:t>
                          </m:r>
                        </m:e>
                        <m:sub>
                          <m:r>
                            <a:rPr lang="en-US" b="0" i="1" dirty="0" smtClean="0">
                              <a:latin typeface="Cambria Math" panose="02040503050406030204" pitchFamily="18" charset="0"/>
                            </a:rPr>
                            <m:t>𝑑𝑎𝑡𝑎</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𝑑𝑎𝑡𝑎</m:t>
                          </m:r>
                        </m:sub>
                      </m:sSub>
                    </m:oMath>
                  </m:oMathPara>
                </a14:m>
                <a:endParaRPr lang="en-US" dirty="0"/>
              </a:p>
            </p:txBody>
          </p:sp>
        </mc:Choice>
        <mc:Fallback xmlns="">
          <p:sp>
            <p:nvSpPr>
              <p:cNvPr id="35" name="TextBox 34">
                <a:extLst>
                  <a:ext uri="{FF2B5EF4-FFF2-40B4-BE49-F238E27FC236}">
                    <a16:creationId xmlns:a16="http://schemas.microsoft.com/office/drawing/2014/main" id="{04CA1512-777B-8E84-E188-781DD82BB08F}"/>
                  </a:ext>
                </a:extLst>
              </p:cNvPr>
              <p:cNvSpPr txBox="1">
                <a:spLocks noRot="1" noChangeAspect="1" noMove="1" noResize="1" noEditPoints="1" noAdjustHandles="1" noChangeArrowheads="1" noChangeShapeType="1" noTextEdit="1"/>
              </p:cNvSpPr>
              <p:nvPr/>
            </p:nvSpPr>
            <p:spPr>
              <a:xfrm>
                <a:off x="3653411" y="2557575"/>
                <a:ext cx="1600200" cy="369332"/>
              </a:xfrm>
              <a:prstGeom prst="rect">
                <a:avLst/>
              </a:prstGeom>
              <a:blipFill>
                <a:blip r:embed="rId7"/>
                <a:stretch>
                  <a:fillRect b="-11111"/>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997A81-FAE9-8AD4-C085-BCA2625DA3B7}"/>
                  </a:ext>
                </a:extLst>
              </p:cNvPr>
              <p:cNvSpPr txBox="1"/>
              <p:nvPr/>
            </p:nvSpPr>
            <p:spPr>
              <a:xfrm>
                <a:off x="5427052" y="4967629"/>
                <a:ext cx="3600450" cy="447174"/>
              </a:xfrm>
              <a:prstGeom prst="rect">
                <a:avLst/>
              </a:prstGeom>
              <a:noFill/>
            </p:spPr>
            <p:txBody>
              <a:bodyPr wrap="square" rtlCol="0" anchor="ctr">
                <a:spAutoFit/>
              </a:bodyPr>
              <a:lstStyle/>
              <a:p>
                <a:pPr/>
                <a14:m>
                  <m:oMathPara xmlns:m="http://schemas.openxmlformats.org/officeDocument/2006/math">
                    <m:oMathParaPr>
                      <m:jc m:val="center"/>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ℛ</m:t>
                          </m:r>
                        </m:e>
                        <m:sub>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𝑎𝑢𝑔</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0">
                                      <a:latin typeface="Cambria Math" panose="02040503050406030204" pitchFamily="18" charset="0"/>
                                    </a:rPr>
                                    <m:t>𝐮</m:t>
                                  </m:r>
                                </m:e>
                              </m:acc>
                            </m:e>
                            <m:sub>
                              <m:r>
                                <a:rPr lang="en-US" sz="2000" i="1">
                                  <a:latin typeface="Cambria Math" panose="02040503050406030204" pitchFamily="18" charset="0"/>
                                </a:rPr>
                                <m:t>𝑚</m:t>
                              </m:r>
                            </m:sub>
                          </m:sSub>
                          <m:r>
                            <a:rPr lang="en-US" sz="2000" i="1">
                              <a:latin typeface="Cambria Math" panose="02040503050406030204" pitchFamily="18" charset="0"/>
                            </a:rPr>
                            <m:t>;</m:t>
                          </m:r>
                          <m:r>
                            <m:rPr>
                              <m:sty m:val="p"/>
                            </m:rPr>
                            <a:rPr lang="en-US" sz="2000" smtClean="0">
                              <a:solidFill>
                                <a:schemeClr val="accent5"/>
                              </a:solidFill>
                              <a:latin typeface="Cambria Math" panose="02040503050406030204" pitchFamily="18" charset="0"/>
                            </a:rPr>
                            <m:t>β</m:t>
                          </m:r>
                          <m:d>
                            <m:dPr>
                              <m:ctrlPr>
                                <a:rPr lang="en-US" sz="2000" i="1">
                                  <a:solidFill>
                                    <a:schemeClr val="accent5"/>
                                  </a:solidFill>
                                  <a:latin typeface="Cambria Math" panose="02040503050406030204" pitchFamily="18" charset="0"/>
                                </a:rPr>
                              </m:ctrlPr>
                            </m:dPr>
                            <m:e>
                              <m:r>
                                <a:rPr lang="en-US" sz="2000" b="1" i="1">
                                  <a:solidFill>
                                    <a:schemeClr val="accent5"/>
                                  </a:solidFill>
                                  <a:latin typeface="Cambria Math" panose="02040503050406030204" pitchFamily="18" charset="0"/>
                                </a:rPr>
                                <m:t>𝛈</m:t>
                              </m:r>
                              <m:d>
                                <m:dPr>
                                  <m:ctrlPr>
                                    <a:rPr lang="en-US" sz="2000" i="1">
                                      <a:solidFill>
                                        <a:schemeClr val="accent5"/>
                                      </a:solidFill>
                                      <a:latin typeface="Cambria Math" panose="02040503050406030204" pitchFamily="18" charset="0"/>
                                    </a:rPr>
                                  </m:ctrlPr>
                                </m:dPr>
                                <m:e>
                                  <m:sSub>
                                    <m:sSubPr>
                                      <m:ctrlPr>
                                        <a:rPr lang="en-US" sz="2000" i="1">
                                          <a:solidFill>
                                            <a:schemeClr val="accent5"/>
                                          </a:solidFill>
                                          <a:latin typeface="Cambria Math" panose="02040503050406030204" pitchFamily="18" charset="0"/>
                                        </a:rPr>
                                      </m:ctrlPr>
                                    </m:sSubPr>
                                    <m:e>
                                      <m:acc>
                                        <m:accPr>
                                          <m:chr m:val="̃"/>
                                          <m:ctrlPr>
                                            <a:rPr lang="en-US" sz="2000" b="1" i="1">
                                              <a:solidFill>
                                                <a:schemeClr val="accent5"/>
                                              </a:solidFill>
                                              <a:latin typeface="Cambria Math" panose="02040503050406030204" pitchFamily="18" charset="0"/>
                                            </a:rPr>
                                          </m:ctrlPr>
                                        </m:accPr>
                                        <m:e>
                                          <m:r>
                                            <a:rPr lang="en-US" sz="2000" b="1" i="1">
                                              <a:solidFill>
                                                <a:schemeClr val="accent5"/>
                                              </a:solidFill>
                                              <a:latin typeface="Cambria Math" panose="02040503050406030204" pitchFamily="18" charset="0"/>
                                            </a:rPr>
                                            <m:t>𝐮</m:t>
                                          </m:r>
                                        </m:e>
                                      </m:acc>
                                    </m:e>
                                    <m:sub>
                                      <m:r>
                                        <a:rPr lang="en-US" sz="2000" i="1">
                                          <a:solidFill>
                                            <a:schemeClr val="accent5"/>
                                          </a:solidFill>
                                          <a:latin typeface="Cambria Math" panose="02040503050406030204" pitchFamily="18" charset="0"/>
                                        </a:rPr>
                                        <m:t>𝑚</m:t>
                                      </m:r>
                                    </m:sub>
                                  </m:sSub>
                                </m:e>
                              </m:d>
                            </m:e>
                          </m:d>
                          <m:r>
                            <a:rPr lang="en-US" sz="2000" i="1">
                              <a:latin typeface="Cambria Math" panose="02040503050406030204" pitchFamily="18" charset="0"/>
                            </a:rPr>
                            <m:t>,</m:t>
                          </m:r>
                          <m:r>
                            <a:rPr lang="en-US" sz="2000" b="1" i="1">
                              <a:latin typeface="Cambria Math" panose="02040503050406030204" pitchFamily="18" charset="0"/>
                            </a:rPr>
                            <m:t>𝛏</m:t>
                          </m:r>
                        </m:e>
                      </m:d>
                      <m:r>
                        <a:rPr lang="en-US" sz="2000" i="1">
                          <a:latin typeface="Cambria Math" panose="02040503050406030204" pitchFamily="18" charset="0"/>
                        </a:rPr>
                        <m:t>=0</m:t>
                      </m:r>
                    </m:oMath>
                  </m:oMathPara>
                </a14:m>
                <a:endParaRPr lang="en-US" sz="2000" dirty="0"/>
              </a:p>
            </p:txBody>
          </p:sp>
        </mc:Choice>
        <mc:Fallback xmlns="">
          <p:sp>
            <p:nvSpPr>
              <p:cNvPr id="36" name="TextBox 35">
                <a:extLst>
                  <a:ext uri="{FF2B5EF4-FFF2-40B4-BE49-F238E27FC236}">
                    <a16:creationId xmlns:a16="http://schemas.microsoft.com/office/drawing/2014/main" id="{52997A81-FAE9-8AD4-C085-BCA2625DA3B7}"/>
                  </a:ext>
                </a:extLst>
              </p:cNvPr>
              <p:cNvSpPr txBox="1">
                <a:spLocks noRot="1" noChangeAspect="1" noMove="1" noResize="1" noEditPoints="1" noAdjustHandles="1" noChangeArrowheads="1" noChangeShapeType="1" noTextEdit="1"/>
              </p:cNvSpPr>
              <p:nvPr/>
            </p:nvSpPr>
            <p:spPr>
              <a:xfrm>
                <a:off x="5427052" y="4967629"/>
                <a:ext cx="3600450" cy="447174"/>
              </a:xfrm>
              <a:prstGeom prst="rect">
                <a:avLst/>
              </a:prstGeom>
              <a:blipFill>
                <a:blip r:embed="rId8"/>
                <a:stretch>
                  <a:fillRect b="-8219"/>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F81A01A4-9A22-639B-FEDC-42DACCB00BD7}"/>
              </a:ext>
            </a:extLst>
          </p:cNvPr>
          <p:cNvCxnSpPr>
            <a:cxnSpLocks/>
            <a:stCxn id="31" idx="1"/>
            <a:endCxn id="32" idx="3"/>
          </p:cNvCxnSpPr>
          <p:nvPr/>
        </p:nvCxnSpPr>
        <p:spPr>
          <a:xfrm flipH="1">
            <a:off x="8027377" y="4457714"/>
            <a:ext cx="11735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49E8C2F-41AA-F29B-5183-7B6F107F6D10}"/>
              </a:ext>
            </a:extLst>
          </p:cNvPr>
          <p:cNvSpPr/>
          <p:nvPr/>
        </p:nvSpPr>
        <p:spPr>
          <a:xfrm>
            <a:off x="6096000" y="1912606"/>
            <a:ext cx="4963568" cy="1522132"/>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9" name="TextBox 38">
            <a:extLst>
              <a:ext uri="{FF2B5EF4-FFF2-40B4-BE49-F238E27FC236}">
                <a16:creationId xmlns:a16="http://schemas.microsoft.com/office/drawing/2014/main" id="{B65289D3-4575-EC4B-78F3-CE104D85FBEA}"/>
              </a:ext>
            </a:extLst>
          </p:cNvPr>
          <p:cNvSpPr txBox="1"/>
          <p:nvPr/>
        </p:nvSpPr>
        <p:spPr>
          <a:xfrm>
            <a:off x="6516268" y="1212796"/>
            <a:ext cx="4195783" cy="646331"/>
          </a:xfrm>
          <a:prstGeom prst="rect">
            <a:avLst/>
          </a:prstGeom>
          <a:noFill/>
          <a:ln>
            <a:noFill/>
          </a:ln>
        </p:spPr>
        <p:txBody>
          <a:bodyPr wrap="square">
            <a:spAutoFit/>
          </a:bodyPr>
          <a:lstStyle/>
          <a:p>
            <a:pPr algn="ctr"/>
            <a:r>
              <a:rPr lang="en-US" dirty="0">
                <a:solidFill>
                  <a:schemeClr val="accent6"/>
                </a:solidFill>
              </a:rPr>
              <a:t>Infer model environment and learn in the context of the model</a:t>
            </a:r>
          </a:p>
        </p:txBody>
      </p:sp>
      <p:cxnSp>
        <p:nvCxnSpPr>
          <p:cNvPr id="40" name="Straight Arrow Connector 39">
            <a:extLst>
              <a:ext uri="{FF2B5EF4-FFF2-40B4-BE49-F238E27FC236}">
                <a16:creationId xmlns:a16="http://schemas.microsoft.com/office/drawing/2014/main" id="{16C135E3-0500-62D3-3FD7-774B6B044957}"/>
              </a:ext>
            </a:extLst>
          </p:cNvPr>
          <p:cNvCxnSpPr>
            <a:cxnSpLocks/>
            <a:stCxn id="35" idx="3"/>
            <a:endCxn id="30" idx="1"/>
          </p:cNvCxnSpPr>
          <p:nvPr/>
        </p:nvCxnSpPr>
        <p:spPr>
          <a:xfrm flipV="1">
            <a:off x="5253611" y="2736022"/>
            <a:ext cx="1173565" cy="6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F1864B-6EB8-E5C1-EECB-051AAF43E25E}"/>
              </a:ext>
            </a:extLst>
          </p:cNvPr>
          <p:cNvCxnSpPr>
            <a:cxnSpLocks/>
            <a:stCxn id="28" idx="3"/>
            <a:endCxn id="35" idx="1"/>
          </p:cNvCxnSpPr>
          <p:nvPr/>
        </p:nvCxnSpPr>
        <p:spPr>
          <a:xfrm>
            <a:off x="2479846" y="2737597"/>
            <a:ext cx="1173565" cy="46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DBC8C96-7A4E-22F3-4247-907D0632399D}"/>
              </a:ext>
            </a:extLst>
          </p:cNvPr>
          <p:cNvCxnSpPr>
            <a:cxnSpLocks/>
            <a:stCxn id="30" idx="3"/>
            <a:endCxn id="31" idx="0"/>
          </p:cNvCxnSpPr>
          <p:nvPr/>
        </p:nvCxnSpPr>
        <p:spPr>
          <a:xfrm>
            <a:off x="9712153" y="2736022"/>
            <a:ext cx="288890" cy="139852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0D0348B-3C1E-DE93-5107-0CB96B48E702}"/>
              </a:ext>
            </a:extLst>
          </p:cNvPr>
          <p:cNvCxnSpPr>
            <a:cxnSpLocks/>
            <a:stCxn id="32" idx="0"/>
            <a:endCxn id="30" idx="2"/>
          </p:cNvCxnSpPr>
          <p:nvPr/>
        </p:nvCxnSpPr>
        <p:spPr>
          <a:xfrm rot="5400000" flipH="1" flipV="1">
            <a:off x="7121371" y="3186254"/>
            <a:ext cx="1054201" cy="842388"/>
          </a:xfrm>
          <a:prstGeom prst="bentConnector3">
            <a:avLst>
              <a:gd name="adj1" fmla="val 50000"/>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F08A6D-A0D2-9A87-781D-0EB679674EA5}"/>
              </a:ext>
            </a:extLst>
          </p:cNvPr>
          <p:cNvCxnSpPr>
            <a:cxnSpLocks/>
            <a:stCxn id="29" idx="2"/>
            <a:endCxn id="35" idx="0"/>
          </p:cNvCxnSpPr>
          <p:nvPr/>
        </p:nvCxnSpPr>
        <p:spPr>
          <a:xfrm>
            <a:off x="4453511" y="1834615"/>
            <a:ext cx="0" cy="72296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78C234D-0E70-6B0F-89D7-EB8DDFC1DC31}"/>
              </a:ext>
            </a:extLst>
          </p:cNvPr>
          <p:cNvSpPr txBox="1"/>
          <p:nvPr/>
        </p:nvSpPr>
        <p:spPr>
          <a:xfrm>
            <a:off x="257763" y="5127622"/>
            <a:ext cx="2222083" cy="261610"/>
          </a:xfrm>
          <a:prstGeom prst="rect">
            <a:avLst/>
          </a:prstGeom>
          <a:noFill/>
        </p:spPr>
        <p:txBody>
          <a:bodyPr wrap="none" rtlCol="0">
            <a:spAutoFit/>
          </a:bodyPr>
          <a:lstStyle/>
          <a:p>
            <a:r>
              <a:rPr lang="en-US" sz="1100" dirty="0"/>
              <a:t>Srivastava and </a:t>
            </a:r>
            <a:r>
              <a:rPr lang="en-US" sz="1100" dirty="0" err="1"/>
              <a:t>Duraisamy</a:t>
            </a:r>
            <a:r>
              <a:rPr lang="en-US" sz="1100" dirty="0"/>
              <a:t>, 2021</a:t>
            </a:r>
          </a:p>
        </p:txBody>
      </p:sp>
    </p:spTree>
    <p:extLst>
      <p:ext uri="{BB962C8B-B14F-4D97-AF65-F5344CB8AC3E}">
        <p14:creationId xmlns:p14="http://schemas.microsoft.com/office/powerpoint/2010/main" val="277017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71C7D9-EA49-9591-B1E0-121A0C5D8E45}"/>
              </a:ext>
            </a:extLst>
          </p:cNvPr>
          <p:cNvSpPr>
            <a:spLocks noGrp="1"/>
          </p:cNvSpPr>
          <p:nvPr>
            <p:ph type="title"/>
          </p:nvPr>
        </p:nvSpPr>
        <p:spPr/>
        <p:txBody>
          <a:bodyPr/>
          <a:lstStyle/>
          <a:p>
            <a:r>
              <a:rPr lang="en-US" dirty="0"/>
              <a:t>Model-embedded Inference</a:t>
            </a:r>
          </a:p>
        </p:txBody>
      </p:sp>
      <p:sp>
        <p:nvSpPr>
          <p:cNvPr id="3" name="Date Placeholder 2">
            <a:extLst>
              <a:ext uri="{FF2B5EF4-FFF2-40B4-BE49-F238E27FC236}">
                <a16:creationId xmlns:a16="http://schemas.microsoft.com/office/drawing/2014/main" id="{6DF1F991-4387-D7C6-C4EA-F5C2C4B7E644}"/>
              </a:ext>
            </a:extLst>
          </p:cNvPr>
          <p:cNvSpPr>
            <a:spLocks noGrp="1"/>
          </p:cNvSpPr>
          <p:nvPr>
            <p:ph type="dt" sz="half" idx="10"/>
          </p:nvPr>
        </p:nvSpPr>
        <p:spPr/>
        <p:txBody>
          <a:bodyPr/>
          <a:lstStyle/>
          <a:p>
            <a:fld id="{F5F5B43C-BC6A-4CE7-8A2A-A3BF90A1822E}" type="datetime1">
              <a:rPr lang="en-US" smtClean="0"/>
              <a:t>12/4/2025</a:t>
            </a:fld>
            <a:endParaRPr lang="en-US"/>
          </a:p>
        </p:txBody>
      </p:sp>
      <p:sp>
        <p:nvSpPr>
          <p:cNvPr id="4" name="Slide Number Placeholder 3">
            <a:extLst>
              <a:ext uri="{FF2B5EF4-FFF2-40B4-BE49-F238E27FC236}">
                <a16:creationId xmlns:a16="http://schemas.microsoft.com/office/drawing/2014/main" id="{D2371D5D-9A0C-C660-63A9-7DE03D6D6C9B}"/>
              </a:ext>
            </a:extLst>
          </p:cNvPr>
          <p:cNvSpPr>
            <a:spLocks noGrp="1"/>
          </p:cNvSpPr>
          <p:nvPr>
            <p:ph type="sldNum" sz="quarter" idx="12"/>
          </p:nvPr>
        </p:nvSpPr>
        <p:spPr/>
        <p:txBody>
          <a:bodyPr/>
          <a:lstStyle/>
          <a:p>
            <a:fld id="{CD0AC31E-F257-4252-8C10-9C6A2E40931F}" type="slidenum">
              <a:rPr lang="en-US" smtClean="0"/>
              <a:t>16</a:t>
            </a:fld>
            <a:endParaRPr lang="en-US"/>
          </a:p>
        </p:txBody>
      </p:sp>
      <mc:AlternateContent xmlns:mc="http://schemas.openxmlformats.org/markup-compatibility/2006" xmlns:a14="http://schemas.microsoft.com/office/drawing/2010/main">
        <mc:Choice Requires="a14">
          <p:graphicFrame>
            <p:nvGraphicFramePr>
              <p:cNvPr id="10" name="Table 7">
                <a:extLst>
                  <a:ext uri="{FF2B5EF4-FFF2-40B4-BE49-F238E27FC236}">
                    <a16:creationId xmlns:a16="http://schemas.microsoft.com/office/drawing/2014/main" id="{E5B6942F-9E0D-EE0B-E19A-EEDD3031B727}"/>
                  </a:ext>
                </a:extLst>
              </p:cNvPr>
              <p:cNvGraphicFramePr>
                <a:graphicFrameLocks noGrp="1"/>
              </p:cNvGraphicFramePr>
              <p:nvPr>
                <p:extLst>
                  <p:ext uri="{D42A27DB-BD31-4B8C-83A1-F6EECF244321}">
                    <p14:modId xmlns:p14="http://schemas.microsoft.com/office/powerpoint/2010/main" val="285640531"/>
                  </p:ext>
                </p:extLst>
              </p:nvPr>
            </p:nvGraphicFramePr>
            <p:xfrm>
              <a:off x="2032001" y="1177432"/>
              <a:ext cx="8127999" cy="104622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42495893"/>
                        </a:ext>
                      </a:extLst>
                    </a:gridCol>
                    <a:gridCol w="2709333">
                      <a:extLst>
                        <a:ext uri="{9D8B030D-6E8A-4147-A177-3AD203B41FA5}">
                          <a16:colId xmlns:a16="http://schemas.microsoft.com/office/drawing/2014/main" val="373099371"/>
                        </a:ext>
                      </a:extLst>
                    </a:gridCol>
                    <a:gridCol w="2709333">
                      <a:extLst>
                        <a:ext uri="{9D8B030D-6E8A-4147-A177-3AD203B41FA5}">
                          <a16:colId xmlns:a16="http://schemas.microsoft.com/office/drawing/2014/main" val="626175741"/>
                        </a:ext>
                      </a:extLst>
                    </a:gridCol>
                  </a:tblGrid>
                  <a:tr h="370840">
                    <a:tc gridSpan="3">
                      <a:txBody>
                        <a:bodyPr/>
                        <a:lstStyle/>
                        <a:p>
                          <a:pPr algn="ctr"/>
                          <a:r>
                            <a:rPr lang="en-US" dirty="0">
                              <a:solidFill>
                                <a:schemeClr val="tx1"/>
                              </a:solidFill>
                            </a:rPr>
                            <a:t>Start with</a:t>
                          </a:r>
                        </a:p>
                      </a:txBody>
                      <a:tcPr anchor="ctr">
                        <a:lnL w="28575" cap="flat" cmpd="sng" algn="ctr">
                          <a:solidFill>
                            <a:srgbClr val="00274C"/>
                          </a:solidFill>
                          <a:prstDash val="solid"/>
                          <a:round/>
                          <a:headEnd type="none" w="med" len="med"/>
                          <a:tailEnd type="none" w="med" len="med"/>
                        </a:lnL>
                        <a:lnR w="28575" cap="flat" cmpd="sng" algn="ctr">
                          <a:solidFill>
                            <a:srgbClr val="00274C"/>
                          </a:solidFill>
                          <a:prstDash val="solid"/>
                          <a:round/>
                          <a:headEnd type="none" w="med" len="med"/>
                          <a:tailEnd type="none" w="med" len="med"/>
                        </a:lnR>
                        <a:lnT w="28575" cap="flat" cmpd="sng" algn="ctr">
                          <a:solidFill>
                            <a:srgbClr val="0027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472942"/>
                      </a:ext>
                    </a:extLst>
                  </a:tr>
                  <a:tr h="0">
                    <a:tc>
                      <a:txBody>
                        <a:bodyPr/>
                        <a:lstStyle/>
                        <a:p>
                          <a:pPr algn="ctr"/>
                          <a:r>
                            <a:rPr lang="en-US" dirty="0">
                              <a:solidFill>
                                <a:schemeClr val="tx1"/>
                              </a:solidFill>
                            </a:rPr>
                            <a:t>RANS solver</a:t>
                          </a:r>
                        </a:p>
                      </a:txBody>
                      <a:tcPr marL="0" marR="0" marT="0" marB="0" anchor="ctr">
                        <a:lnL w="28575" cap="flat" cmpd="sng" algn="ctr">
                          <a:solidFill>
                            <a:srgbClr val="00274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Baseline augmentation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Cost function</a:t>
                          </a:r>
                        </a:p>
                      </a:txBody>
                      <a:tcPr marL="0" marR="0" marT="0" marB="0" anchor="ctr">
                        <a:lnL w="12700" cap="flat" cmpd="sng" algn="ctr">
                          <a:noFill/>
                          <a:prstDash val="solid"/>
                          <a:round/>
                          <a:headEnd type="none" w="med" len="med"/>
                          <a:tailEnd type="none" w="med" len="med"/>
                        </a:lnL>
                        <a:lnR w="28575" cap="flat" cmpd="sng" algn="ctr">
                          <a:solidFill>
                            <a:srgbClr val="00274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6622783"/>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ℛ</m:t>
                                    </m:r>
                                  </m:e>
                                  <m:sub>
                                    <m:r>
                                      <a:rPr lang="en-US" sz="1800" i="1">
                                        <a:latin typeface="Cambria Math" panose="02040503050406030204" pitchFamily="18" charset="0"/>
                                      </a:rPr>
                                      <m:t>𝑚</m:t>
                                    </m:r>
                                    <m:r>
                                      <a:rPr lang="en-US" sz="1800" i="1">
                                        <a:latin typeface="Cambria Math" panose="02040503050406030204" pitchFamily="18" charset="0"/>
                                      </a:rPr>
                                      <m:t>,</m:t>
                                    </m:r>
                                    <m:r>
                                      <a:rPr lang="en-US" sz="1800" i="1">
                                        <a:latin typeface="Cambria Math" panose="02040503050406030204" pitchFamily="18" charset="0"/>
                                      </a:rPr>
                                      <m:t>𝑎𝑢𝑔</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0">
                                                <a:latin typeface="Cambria Math" panose="02040503050406030204" pitchFamily="18" charset="0"/>
                                              </a:rPr>
                                              <m:t>𝐮</m:t>
                                            </m:r>
                                          </m:e>
                                        </m:acc>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b="1" i="1">
                                        <a:latin typeface="Cambria Math" panose="02040503050406030204" pitchFamily="18" charset="0"/>
                                      </a:rPr>
                                      <m:t>𝛏</m:t>
                                    </m:r>
                                  </m:e>
                                </m:d>
                                <m:r>
                                  <a:rPr lang="en-US" sz="1800" i="1">
                                    <a:latin typeface="Cambria Math" panose="02040503050406030204" pitchFamily="18" charset="0"/>
                                  </a:rPr>
                                  <m:t>=0</m:t>
                                </m:r>
                              </m:oMath>
                            </m:oMathPara>
                          </a14:m>
                          <a:endParaRPr lang="en-US" dirty="0">
                            <a:solidFill>
                              <a:schemeClr val="tx1"/>
                            </a:solidFill>
                          </a:endParaRPr>
                        </a:p>
                      </a:txBody>
                      <a:tcPr marL="0" marR="0" marT="0" marB="91440" anchor="ctr">
                        <a:lnL w="28575" cap="flat" cmpd="sng" algn="ctr">
                          <a:solidFill>
                            <a:srgbClr val="00274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𝜷</m:t>
                                </m:r>
                                <m:d>
                                  <m:dPr>
                                    <m:ctrlPr>
                                      <a:rPr lang="en-US" sz="1800" i="1">
                                        <a:solidFill>
                                          <a:schemeClr val="tx1"/>
                                        </a:solidFill>
                                        <a:latin typeface="Cambria Math" panose="02040503050406030204" pitchFamily="18" charset="0"/>
                                      </a:rPr>
                                    </m:ctrlPr>
                                  </m:dPr>
                                  <m:e>
                                    <m:r>
                                      <a:rPr lang="en-US" sz="1800" b="1" i="1">
                                        <a:solidFill>
                                          <a:schemeClr val="tx1"/>
                                        </a:solidFill>
                                        <a:latin typeface="Cambria Math" panose="02040503050406030204" pitchFamily="18" charset="0"/>
                                      </a:rPr>
                                      <m:t>𝜼</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acc>
                                              <m:accPr>
                                                <m:chr m:val="̃"/>
                                                <m:ctrlPr>
                                                  <a:rPr lang="en-US" sz="1800" b="1" i="1">
                                                    <a:solidFill>
                                                      <a:schemeClr val="tx1"/>
                                                    </a:solidFill>
                                                    <a:latin typeface="Cambria Math" panose="02040503050406030204" pitchFamily="18" charset="0"/>
                                                  </a:rPr>
                                                </m:ctrlPr>
                                              </m:accPr>
                                              <m:e>
                                                <m:r>
                                                  <a:rPr lang="en-US" sz="1800" b="1" i="1">
                                                    <a:solidFill>
                                                      <a:schemeClr val="tx1"/>
                                                    </a:solidFill>
                                                    <a:latin typeface="Cambria Math" panose="02040503050406030204" pitchFamily="18" charset="0"/>
                                                  </a:rPr>
                                                  <m:t>𝐮</m:t>
                                                </m:r>
                                              </m:e>
                                            </m:acc>
                                          </m:e>
                                          <m:sub>
                                            <m:r>
                                              <a:rPr lang="en-US" sz="1800" i="1">
                                                <a:solidFill>
                                                  <a:schemeClr val="tx1"/>
                                                </a:solidFill>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oMath>
                            </m:oMathPara>
                          </a14:m>
                          <a:endParaRPr lang="en-US" dirty="0">
                            <a:solidFill>
                              <a:schemeClr val="tx1"/>
                            </a:solidFill>
                          </a:endParaRPr>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r>
                                      <a:rPr lang="en-US" i="1">
                                        <a:latin typeface="Cambria Math" panose="02040503050406030204" pitchFamily="18" charset="0"/>
                                      </a:rPr>
                                      <m:t>;</m:t>
                                    </m:r>
                                    <m:r>
                                      <a:rPr lang="en-US" b="1" i="1">
                                        <a:latin typeface="Cambria Math" panose="02040503050406030204" pitchFamily="18" charset="0"/>
                                      </a:rPr>
                                      <m:t>𝜷</m:t>
                                    </m:r>
                                    <m:d>
                                      <m:dPr>
                                        <m:ctrlPr>
                                          <a:rPr lang="en-US" i="1">
                                            <a:latin typeface="Cambria Math" panose="02040503050406030204" pitchFamily="18" charset="0"/>
                                          </a:rPr>
                                        </m:ctrlPr>
                                      </m:dPr>
                                      <m:e>
                                        <m:r>
                                          <a:rPr lang="en-US" b="1" i="1">
                                            <a:latin typeface="Cambria Math" panose="02040503050406030204" pitchFamily="18" charset="0"/>
                                          </a:rPr>
                                          <m:t>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e>
                                </m:d>
                              </m:oMath>
                            </m:oMathPara>
                          </a14:m>
                          <a:endParaRPr lang="en-US" dirty="0">
                            <a:solidFill>
                              <a:schemeClr val="tx1"/>
                            </a:solidFill>
                          </a:endParaRPr>
                        </a:p>
                      </a:txBody>
                      <a:tcPr marL="0" marR="0" marT="0" marB="91440" anchor="ctr">
                        <a:lnL w="12700" cap="flat" cmpd="sng" algn="ctr">
                          <a:noFill/>
                          <a:prstDash val="solid"/>
                          <a:round/>
                          <a:headEnd type="none" w="med" len="med"/>
                          <a:tailEnd type="none" w="med" len="med"/>
                        </a:lnL>
                        <a:lnR w="28575" cap="flat" cmpd="sng" algn="ctr">
                          <a:solidFill>
                            <a:srgbClr val="00274C"/>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846325"/>
                      </a:ext>
                    </a:extLst>
                  </a:tr>
                </a:tbl>
              </a:graphicData>
            </a:graphic>
          </p:graphicFrame>
        </mc:Choice>
        <mc:Fallback xmlns="">
          <p:graphicFrame>
            <p:nvGraphicFramePr>
              <p:cNvPr id="10" name="Table 7">
                <a:extLst>
                  <a:ext uri="{FF2B5EF4-FFF2-40B4-BE49-F238E27FC236}">
                    <a16:creationId xmlns:a16="http://schemas.microsoft.com/office/drawing/2014/main" id="{E5B6942F-9E0D-EE0B-E19A-EEDD3031B727}"/>
                  </a:ext>
                </a:extLst>
              </p:cNvPr>
              <p:cNvGraphicFramePr>
                <a:graphicFrameLocks noGrp="1"/>
              </p:cNvGraphicFramePr>
              <p:nvPr>
                <p:extLst>
                  <p:ext uri="{D42A27DB-BD31-4B8C-83A1-F6EECF244321}">
                    <p14:modId xmlns:p14="http://schemas.microsoft.com/office/powerpoint/2010/main" val="285640531"/>
                  </p:ext>
                </p:extLst>
              </p:nvPr>
            </p:nvGraphicFramePr>
            <p:xfrm>
              <a:off x="2032001" y="1177432"/>
              <a:ext cx="8127999" cy="104622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42495893"/>
                        </a:ext>
                      </a:extLst>
                    </a:gridCol>
                    <a:gridCol w="2709333">
                      <a:extLst>
                        <a:ext uri="{9D8B030D-6E8A-4147-A177-3AD203B41FA5}">
                          <a16:colId xmlns:a16="http://schemas.microsoft.com/office/drawing/2014/main" val="373099371"/>
                        </a:ext>
                      </a:extLst>
                    </a:gridCol>
                    <a:gridCol w="2709333">
                      <a:extLst>
                        <a:ext uri="{9D8B030D-6E8A-4147-A177-3AD203B41FA5}">
                          <a16:colId xmlns:a16="http://schemas.microsoft.com/office/drawing/2014/main" val="626175741"/>
                        </a:ext>
                      </a:extLst>
                    </a:gridCol>
                  </a:tblGrid>
                  <a:tr h="370840">
                    <a:tc gridSpan="3">
                      <a:txBody>
                        <a:bodyPr/>
                        <a:lstStyle/>
                        <a:p>
                          <a:pPr algn="ctr"/>
                          <a:r>
                            <a:rPr lang="en-US" dirty="0">
                              <a:solidFill>
                                <a:schemeClr val="tx1"/>
                              </a:solidFill>
                            </a:rPr>
                            <a:t>Start with</a:t>
                          </a:r>
                        </a:p>
                      </a:txBody>
                      <a:tcPr anchor="ctr">
                        <a:lnL w="28575" cap="flat" cmpd="sng" algn="ctr">
                          <a:solidFill>
                            <a:srgbClr val="00274C"/>
                          </a:solidFill>
                          <a:prstDash val="solid"/>
                          <a:round/>
                          <a:headEnd type="none" w="med" len="med"/>
                          <a:tailEnd type="none" w="med" len="med"/>
                        </a:lnL>
                        <a:lnR w="28575" cap="flat" cmpd="sng" algn="ctr">
                          <a:solidFill>
                            <a:srgbClr val="00274C"/>
                          </a:solidFill>
                          <a:prstDash val="solid"/>
                          <a:round/>
                          <a:headEnd type="none" w="med" len="med"/>
                          <a:tailEnd type="none" w="med" len="med"/>
                        </a:lnR>
                        <a:lnT w="28575" cap="flat" cmpd="sng" algn="ctr">
                          <a:solidFill>
                            <a:srgbClr val="0027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472942"/>
                      </a:ext>
                    </a:extLst>
                  </a:tr>
                  <a:tr h="274320">
                    <a:tc>
                      <a:txBody>
                        <a:bodyPr/>
                        <a:lstStyle/>
                        <a:p>
                          <a:pPr algn="ctr"/>
                          <a:r>
                            <a:rPr lang="en-US" dirty="0">
                              <a:solidFill>
                                <a:schemeClr val="tx1"/>
                              </a:solidFill>
                            </a:rPr>
                            <a:t>RANS solver</a:t>
                          </a:r>
                        </a:p>
                      </a:txBody>
                      <a:tcPr marL="0" marR="0" marT="0" marB="0" anchor="ctr">
                        <a:lnL w="28575" cap="flat" cmpd="sng" algn="ctr">
                          <a:solidFill>
                            <a:srgbClr val="00274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Baseline augmentation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Cost function</a:t>
                          </a:r>
                        </a:p>
                      </a:txBody>
                      <a:tcPr marL="0" marR="0" marT="0" marB="0" anchor="ctr">
                        <a:lnL w="12700" cap="flat" cmpd="sng" algn="ctr">
                          <a:noFill/>
                          <a:prstDash val="solid"/>
                          <a:round/>
                          <a:headEnd type="none" w="med" len="med"/>
                          <a:tailEnd type="none" w="med" len="med"/>
                        </a:lnL>
                        <a:lnR w="28575" cap="flat" cmpd="sng" algn="ctr">
                          <a:solidFill>
                            <a:srgbClr val="00274C"/>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6622783"/>
                      </a:ext>
                    </a:extLst>
                  </a:tr>
                  <a:tr h="401066">
                    <a:tc>
                      <a:txBody>
                        <a:bodyPr/>
                        <a:lstStyle/>
                        <a:p>
                          <a:endParaRPr lang="en-US"/>
                        </a:p>
                      </a:txBody>
                      <a:tcPr marL="0" marR="0" marT="0" marB="91440" anchor="ctr">
                        <a:lnL w="28575" cap="flat" cmpd="sng" algn="ctr">
                          <a:solidFill>
                            <a:srgbClr val="00274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blipFill>
                          <a:blip r:embed="rId3"/>
                          <a:stretch>
                            <a:fillRect l="-674" t="-168182" r="-200899" b="-7576"/>
                          </a:stretch>
                        </a:blipFill>
                      </a:tcPr>
                    </a:tc>
                    <a:tc>
                      <a:txBody>
                        <a:bodyPr/>
                        <a:lstStyle/>
                        <a:p>
                          <a:endParaRPr lang="en-US"/>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blipFill>
                          <a:blip r:embed="rId3"/>
                          <a:stretch>
                            <a:fillRect l="-100901" t="-168182" r="-101351" b="-7576"/>
                          </a:stretch>
                        </a:blipFill>
                      </a:tcPr>
                    </a:tc>
                    <a:tc>
                      <a:txBody>
                        <a:bodyPr/>
                        <a:lstStyle/>
                        <a:p>
                          <a:endParaRPr lang="en-US"/>
                        </a:p>
                      </a:txBody>
                      <a:tcPr marL="0" marR="0" marT="0" marB="91440" anchor="ctr">
                        <a:lnL w="12700" cap="flat" cmpd="sng" algn="ctr">
                          <a:noFill/>
                          <a:prstDash val="solid"/>
                          <a:round/>
                          <a:headEnd type="none" w="med" len="med"/>
                          <a:tailEnd type="none" w="med" len="med"/>
                        </a:lnL>
                        <a:lnR w="28575" cap="flat" cmpd="sng" algn="ctr">
                          <a:solidFill>
                            <a:srgbClr val="00274C"/>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274C"/>
                          </a:solidFill>
                          <a:prstDash val="solid"/>
                          <a:round/>
                          <a:headEnd type="none" w="med" len="med"/>
                          <a:tailEnd type="none" w="med" len="med"/>
                        </a:lnB>
                        <a:lnTlToBr w="12700" cmpd="sng">
                          <a:noFill/>
                          <a:prstDash val="solid"/>
                        </a:lnTlToBr>
                        <a:lnBlToTr w="12700" cmpd="sng">
                          <a:noFill/>
                          <a:prstDash val="solid"/>
                        </a:lnBlToTr>
                        <a:blipFill>
                          <a:blip r:embed="rId3"/>
                          <a:stretch>
                            <a:fillRect l="-200449" t="-168182" r="-1124" b="-7576"/>
                          </a:stretch>
                        </a:blipFill>
                      </a:tcPr>
                    </a:tc>
                    <a:extLst>
                      <a:ext uri="{0D108BD9-81ED-4DB2-BD59-A6C34878D82A}">
                        <a16:rowId xmlns:a16="http://schemas.microsoft.com/office/drawing/2014/main" val="1800846325"/>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39D68C-A321-3BA7-B091-48301BC5D245}"/>
                  </a:ext>
                </a:extLst>
              </p:cNvPr>
              <p:cNvSpPr txBox="1"/>
              <p:nvPr/>
            </p:nvSpPr>
            <p:spPr>
              <a:xfrm>
                <a:off x="2954371" y="2308667"/>
                <a:ext cx="6283259" cy="841384"/>
              </a:xfrm>
              <a:prstGeom prst="rect">
                <a:avLst/>
              </a:prstGeom>
              <a:noFill/>
              <a:ln w="28575">
                <a:solidFill>
                  <a:srgbClr val="00274C"/>
                </a:solidFill>
              </a:ln>
            </p:spPr>
            <p:txBody>
              <a:bodyPr wrap="none" tIns="91440" bIns="91440" rtlCol="0">
                <a:spAutoFit/>
              </a:bodyPr>
              <a:lstStyle/>
              <a:p>
                <a:pPr algn="ctr"/>
                <a:r>
                  <a:rPr lang="en-US" b="1" dirty="0"/>
                  <a:t>Goal</a:t>
                </a:r>
                <a:endParaRPr lang="en-US" dirty="0"/>
              </a:p>
              <a:p>
                <a:pPr algn="ct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0">
                                <a:latin typeface="Cambria Math" panose="02040503050406030204" pitchFamily="18" charset="0"/>
                              </a:rPr>
                              <m:t>min</m:t>
                            </m:r>
                          </m:e>
                          <m:lim>
                            <m:r>
                              <a:rPr lang="en-US" b="1">
                                <a:latin typeface="Cambria Math" panose="02040503050406030204" pitchFamily="18" charset="0"/>
                              </a:rPr>
                              <m:t>𝐰</m:t>
                            </m:r>
                          </m:lim>
                        </m:limLow>
                      </m:fName>
                      <m:e>
                        <m:r>
                          <a:rPr lang="en-US" i="1">
                            <a:latin typeface="Cambria Math" panose="02040503050406030204" pitchFamily="18" charset="0"/>
                          </a:rPr>
                          <m:t>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r>
                              <a:rPr lang="en-US" i="1">
                                <a:latin typeface="Cambria Math" panose="02040503050406030204" pitchFamily="18" charset="0"/>
                              </a:rPr>
                              <m:t>;</m:t>
                            </m:r>
                            <m:r>
                              <a:rPr lang="en-US" b="1" i="1">
                                <a:latin typeface="Cambria Math" panose="02040503050406030204" pitchFamily="18" charset="0"/>
                              </a:rPr>
                              <m:t>𝜷</m:t>
                            </m:r>
                            <m:d>
                              <m:dPr>
                                <m:ctrlPr>
                                  <a:rPr lang="en-US" i="1">
                                    <a:latin typeface="Cambria Math" panose="02040503050406030204" pitchFamily="18" charset="0"/>
                                  </a:rPr>
                                </m:ctrlPr>
                              </m:dPr>
                              <m:e>
                                <m:r>
                                  <a:rPr lang="en-US" b="1" i="1">
                                    <a:latin typeface="Cambria Math" panose="02040503050406030204" pitchFamily="18" charset="0"/>
                                  </a:rPr>
                                  <m:t>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e>
                        </m:d>
                      </m:e>
                    </m:func>
                  </m:oMath>
                </a14:m>
                <a:r>
                  <a:rPr lang="en-US" dirty="0"/>
                  <a:t> </a:t>
                </a:r>
                <a:r>
                  <a:rPr lang="en-US" dirty="0" err="1"/>
                  <a:t>s.t.</a:t>
                </a:r>
                <a:r>
                  <a:rPr lang="en-US"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ℛ</m:t>
                        </m:r>
                      </m:e>
                      <m:sub>
                        <m:r>
                          <a:rPr lang="en-US" sz="1800" i="1">
                            <a:latin typeface="Cambria Math" panose="02040503050406030204" pitchFamily="18" charset="0"/>
                          </a:rPr>
                          <m:t>𝑚</m:t>
                        </m:r>
                        <m:r>
                          <a:rPr lang="en-US" sz="1800" i="1">
                            <a:latin typeface="Cambria Math" panose="02040503050406030204" pitchFamily="18" charset="0"/>
                          </a:rPr>
                          <m:t>,</m:t>
                        </m:r>
                        <m:r>
                          <a:rPr lang="en-US" sz="1800" i="1">
                            <a:latin typeface="Cambria Math" panose="02040503050406030204" pitchFamily="18" charset="0"/>
                          </a:rPr>
                          <m:t>𝑎𝑢𝑔</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0">
                                    <a:latin typeface="Cambria Math" panose="02040503050406030204" pitchFamily="18" charset="0"/>
                                  </a:rPr>
                                  <m:t>𝐮</m:t>
                                </m:r>
                              </m:e>
                            </m:acc>
                          </m:e>
                          <m:sub>
                            <m:r>
                              <a:rPr lang="en-US" sz="1800" i="1">
                                <a:latin typeface="Cambria Math" panose="02040503050406030204" pitchFamily="18" charset="0"/>
                              </a:rPr>
                              <m:t>𝑚</m:t>
                            </m:r>
                          </m:sub>
                        </m:sSub>
                        <m:r>
                          <a:rPr lang="en-US" sz="1800" i="1">
                            <a:latin typeface="Cambria Math" panose="02040503050406030204" pitchFamily="18" charset="0"/>
                          </a:rPr>
                          <m:t>;</m:t>
                        </m:r>
                        <m:r>
                          <a:rPr lang="en-US" sz="1800" b="1" i="1" smtClean="0">
                            <a:solidFill>
                              <a:schemeClr val="tx1"/>
                            </a:solidFill>
                            <a:latin typeface="Cambria Math" panose="02040503050406030204" pitchFamily="18" charset="0"/>
                          </a:rPr>
                          <m:t>𝜷</m:t>
                        </m:r>
                        <m:d>
                          <m:dPr>
                            <m:ctrlPr>
                              <a:rPr lang="en-US" sz="1800" i="1">
                                <a:solidFill>
                                  <a:schemeClr val="tx1"/>
                                </a:solidFill>
                                <a:latin typeface="Cambria Math" panose="02040503050406030204" pitchFamily="18" charset="0"/>
                              </a:rPr>
                            </m:ctrlPr>
                          </m:dPr>
                          <m:e>
                            <m:r>
                              <a:rPr lang="en-US" sz="1800" b="1" i="1">
                                <a:solidFill>
                                  <a:schemeClr val="tx1"/>
                                </a:solidFill>
                                <a:latin typeface="Cambria Math" panose="02040503050406030204" pitchFamily="18" charset="0"/>
                              </a:rPr>
                              <m:t>𝜼</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acc>
                                      <m:accPr>
                                        <m:chr m:val="̃"/>
                                        <m:ctrlPr>
                                          <a:rPr lang="en-US" sz="1800" b="1" i="1">
                                            <a:solidFill>
                                              <a:schemeClr val="tx1"/>
                                            </a:solidFill>
                                            <a:latin typeface="Cambria Math" panose="02040503050406030204" pitchFamily="18" charset="0"/>
                                          </a:rPr>
                                        </m:ctrlPr>
                                      </m:accPr>
                                      <m:e>
                                        <m:r>
                                          <a:rPr lang="en-US" sz="1800" b="1" i="1">
                                            <a:solidFill>
                                              <a:schemeClr val="tx1"/>
                                            </a:solidFill>
                                            <a:latin typeface="Cambria Math" panose="02040503050406030204" pitchFamily="18" charset="0"/>
                                          </a:rPr>
                                          <m:t>𝐮</m:t>
                                        </m:r>
                                      </m:e>
                                    </m:acc>
                                  </m:e>
                                  <m:sub>
                                    <m:r>
                                      <a:rPr lang="en-US" sz="1800" i="1">
                                        <a:solidFill>
                                          <a:schemeClr val="tx1"/>
                                        </a:solidFill>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r>
                          <a:rPr lang="en-US" sz="1800" i="1">
                            <a:latin typeface="Cambria Math" panose="02040503050406030204" pitchFamily="18" charset="0"/>
                          </a:rPr>
                          <m:t>,</m:t>
                        </m:r>
                        <m:r>
                          <a:rPr lang="en-US" sz="1800" b="1" i="1">
                            <a:latin typeface="Cambria Math" panose="02040503050406030204" pitchFamily="18" charset="0"/>
                          </a:rPr>
                          <m:t>𝛏</m:t>
                        </m:r>
                      </m:e>
                    </m:d>
                    <m:r>
                      <a:rPr lang="en-US" sz="1800" i="1">
                        <a:latin typeface="Cambria Math" panose="02040503050406030204" pitchFamily="18" charset="0"/>
                      </a:rPr>
                      <m:t>=0</m:t>
                    </m:r>
                  </m:oMath>
                </a14:m>
                <a:endParaRPr lang="en-US" dirty="0"/>
              </a:p>
            </p:txBody>
          </p:sp>
        </mc:Choice>
        <mc:Fallback xmlns="">
          <p:sp>
            <p:nvSpPr>
              <p:cNvPr id="11" name="TextBox 10">
                <a:extLst>
                  <a:ext uri="{FF2B5EF4-FFF2-40B4-BE49-F238E27FC236}">
                    <a16:creationId xmlns:a16="http://schemas.microsoft.com/office/drawing/2014/main" id="{6439D68C-A321-3BA7-B091-48301BC5D245}"/>
                  </a:ext>
                </a:extLst>
              </p:cNvPr>
              <p:cNvSpPr txBox="1">
                <a:spLocks noRot="1" noChangeAspect="1" noMove="1" noResize="1" noEditPoints="1" noAdjustHandles="1" noChangeArrowheads="1" noChangeShapeType="1" noTextEdit="1"/>
              </p:cNvSpPr>
              <p:nvPr/>
            </p:nvSpPr>
            <p:spPr>
              <a:xfrm>
                <a:off x="2954371" y="2308667"/>
                <a:ext cx="6283259" cy="841384"/>
              </a:xfrm>
              <a:prstGeom prst="rect">
                <a:avLst/>
              </a:prstGeom>
              <a:blipFill>
                <a:blip r:embed="rId4"/>
                <a:stretch>
                  <a:fillRect/>
                </a:stretch>
              </a:blipFill>
              <a:ln w="28575">
                <a:solidFill>
                  <a:srgbClr val="00274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C84C41-556D-50AD-E3B9-73BF99E9D57F}"/>
                  </a:ext>
                </a:extLst>
              </p:cNvPr>
              <p:cNvSpPr txBox="1"/>
              <p:nvPr/>
            </p:nvSpPr>
            <p:spPr>
              <a:xfrm>
                <a:off x="2640150" y="6026761"/>
                <a:ext cx="6911700" cy="714683"/>
              </a:xfrm>
              <a:prstGeom prst="rect">
                <a:avLst/>
              </a:prstGeom>
              <a:noFill/>
              <a:ln w="28575">
                <a:solidFill>
                  <a:srgbClr val="00274C"/>
                </a:solidFill>
              </a:ln>
            </p:spPr>
            <p:txBody>
              <a:bodyPr wrap="none" rtlCol="0">
                <a:spAutoFit/>
              </a:bodyPr>
              <a:lstStyle/>
              <a:p>
                <a:pPr algn="ctr"/>
                <a:r>
                  <a:rPr lang="en-US" dirty="0">
                    <a:ea typeface="Times New Roman" panose="02020603050405020304" pitchFamily="18" charset="0"/>
                    <a:cs typeface="Times New Roman" panose="02020603050405020304" pitchFamily="18" charset="0"/>
                  </a:rPr>
                  <a:t>Sensitivities </a:t>
                </a:r>
                <a14:m>
                  <m:oMath xmlns:m="http://schemas.openxmlformats.org/officeDocument/2006/math">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i="1">
                            <a:latin typeface="Cambria Math" panose="02040503050406030204" pitchFamily="18" charset="0"/>
                            <a:ea typeface="Times New Roman" panose="02020603050405020304" pitchFamily="18" charset="0"/>
                            <a:cs typeface="Times New Roman" panose="02020603050405020304" pitchFamily="18" charset="0"/>
                          </a:rPr>
                          <m:t>𝑑</m:t>
                        </m:r>
                        <m:r>
                          <a:rPr lang="en-US" b="1">
                            <a:latin typeface="Cambria Math" panose="02040503050406030204" pitchFamily="18" charset="0"/>
                            <a:ea typeface="Times New Roman" panose="02020603050405020304" pitchFamily="18" charset="0"/>
                            <a:cs typeface="Times New Roman" panose="02020603050405020304" pitchFamily="18" charset="0"/>
                          </a:rPr>
                          <m:t>𝐰</m:t>
                        </m:r>
                      </m:den>
                    </m:f>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p>
                          </m:den>
                        </m:f>
                        <m:r>
                          <a:rPr lang="en-US" b="0" i="0" smtClean="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𝜓</m:t>
                            </m:r>
                          </m:e>
                          <m:sup>
                            <m:r>
                              <a:rPr lang="en-US" b="0" i="1" smtClean="0">
                                <a:latin typeface="Cambria Math" panose="02040503050406030204" pitchFamily="18" charset="0"/>
                                <a:ea typeface="Times New Roman" panose="02020603050405020304" pitchFamily="18" charset="0"/>
                                <a:cs typeface="Times New Roman" panose="02020603050405020304" pitchFamily="18" charset="0"/>
                              </a:rPr>
                              <m:t>𝑇</m:t>
                            </m:r>
                          </m:sup>
                        </m:sSup>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i="1">
                                <a:latin typeface="Cambria Math" panose="02040503050406030204" pitchFamily="18" charset="0"/>
                              </a:rPr>
                              <m:t>𝜕</m:t>
                            </m:r>
                            <m:sSubSup>
                              <m:sSub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b="1">
                                    <a:latin typeface="Cambria Math" panose="02040503050406030204" pitchFamily="18" charset="0"/>
                                    <a:ea typeface="Times New Roman" panose="02020603050405020304" pitchFamily="18" charset="0"/>
                                    <a:cs typeface="Times New Roman" panose="02020603050405020304" pitchFamily="18" charset="0"/>
                                  </a:rPr>
                                  <m:t>ℛ</m:t>
                                </m:r>
                              </m:e>
                              <m:sub>
                                <m:r>
                                  <a:rPr lang="en-US" b="1">
                                    <a:latin typeface="Cambria Math" panose="02040503050406030204" pitchFamily="18" charset="0"/>
                                    <a:ea typeface="Times New Roman" panose="02020603050405020304" pitchFamily="18" charset="0"/>
                                    <a:cs typeface="Times New Roman" panose="02020603050405020304" pitchFamily="18" charset="0"/>
                                  </a:rPr>
                                  <m:t>𝑚</m:t>
                                </m:r>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p>
                          </m:den>
                        </m:f>
                      </m:e>
                    </m:d>
                    <m:f>
                      <m:fPr>
                        <m:ctrlPr>
                          <a:rPr lang="en-US"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b="1">
                            <a:latin typeface="Cambria Math" panose="02040503050406030204" pitchFamily="18" charset="0"/>
                            <a:ea typeface="Times New Roman" panose="02020603050405020304" pitchFamily="18" charset="0"/>
                            <a:cs typeface="Times New Roman" panose="02020603050405020304" pitchFamily="18" charset="0"/>
                          </a:rPr>
                          <m:t>𝜕</m:t>
                        </m:r>
                        <m:r>
                          <a:rPr lang="en-US" b="1">
                            <a:latin typeface="Cambria Math" panose="02040503050406030204" pitchFamily="18" charset="0"/>
                            <a:ea typeface="Times New Roman" panose="02020603050405020304" pitchFamily="18" charset="0"/>
                            <a:cs typeface="Times New Roman" panose="02020603050405020304" pitchFamily="18" charset="0"/>
                          </a:rPr>
                          <m:t>𝐰</m:t>
                        </m:r>
                      </m:den>
                    </m:f>
                  </m:oMath>
                </a14:m>
                <a:r>
                  <a:rPr lang="en-US" dirty="0"/>
                  <a:t>   ⇒   iteratively update </a:t>
                </a:r>
                <a14:m>
                  <m:oMath xmlns:m="http://schemas.openxmlformats.org/officeDocument/2006/math">
                    <m:r>
                      <a:rPr lang="en-US" b="1" i="0" smtClean="0">
                        <a:latin typeface="Cambria Math" panose="02040503050406030204" pitchFamily="18" charset="0"/>
                      </a:rPr>
                      <m:t>𝐰</m:t>
                    </m:r>
                  </m:oMath>
                </a14:m>
                <a:endParaRPr lang="en-US" b="1" dirty="0"/>
              </a:p>
            </p:txBody>
          </p:sp>
        </mc:Choice>
        <mc:Fallback xmlns="">
          <p:sp>
            <p:nvSpPr>
              <p:cNvPr id="12" name="TextBox 11">
                <a:extLst>
                  <a:ext uri="{FF2B5EF4-FFF2-40B4-BE49-F238E27FC236}">
                    <a16:creationId xmlns:a16="http://schemas.microsoft.com/office/drawing/2014/main" id="{A9C84C41-556D-50AD-E3B9-73BF99E9D57F}"/>
                  </a:ext>
                </a:extLst>
              </p:cNvPr>
              <p:cNvSpPr txBox="1">
                <a:spLocks noRot="1" noChangeAspect="1" noMove="1" noResize="1" noEditPoints="1" noAdjustHandles="1" noChangeArrowheads="1" noChangeShapeType="1" noTextEdit="1"/>
              </p:cNvSpPr>
              <p:nvPr/>
            </p:nvSpPr>
            <p:spPr>
              <a:xfrm>
                <a:off x="2640150" y="6026761"/>
                <a:ext cx="6911700" cy="714683"/>
              </a:xfrm>
              <a:prstGeom prst="rect">
                <a:avLst/>
              </a:prstGeom>
              <a:blipFill>
                <a:blip r:embed="rId5"/>
                <a:stretch>
                  <a:fillRect l="-88"/>
                </a:stretch>
              </a:blipFill>
              <a:ln w="28575">
                <a:solidFill>
                  <a:srgbClr val="00274C"/>
                </a:solidFill>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436EA89E-C239-1756-3502-8B7F378B7FA4}"/>
              </a:ext>
            </a:extLst>
          </p:cNvPr>
          <p:cNvGrpSpPr/>
          <p:nvPr/>
        </p:nvGrpSpPr>
        <p:grpSpPr>
          <a:xfrm>
            <a:off x="453220" y="3226857"/>
            <a:ext cx="11285561" cy="2902626"/>
            <a:chOff x="453220" y="3132735"/>
            <a:chExt cx="11285561" cy="2902626"/>
          </a:xfrm>
        </p:grpSpPr>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F7A5DD27-B7EB-10BD-2A81-448560A1C4D9}"/>
                    </a:ext>
                  </a:extLst>
                </p:cNvPr>
                <p:cNvSpPr txBox="1">
                  <a:spLocks/>
                </p:cNvSpPr>
                <p:nvPr/>
              </p:nvSpPr>
              <p:spPr>
                <a:xfrm>
                  <a:off x="453220" y="4522023"/>
                  <a:ext cx="11285561" cy="1513338"/>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t>Backpropagation or computational tapes ⇒ </a:t>
                  </a:r>
                  <a14:m>
                    <m:oMath xmlns:m="http://schemas.openxmlformats.org/officeDocument/2006/math">
                      <m:f>
                        <m:fPr>
                          <m:ctrlPr>
                            <a:rPr lang="en-US" sz="18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𝐰</m:t>
                          </m:r>
                        </m:den>
                      </m:f>
                    </m:oMath>
                  </a14:m>
                  <a:endParaRPr lang="en-US" sz="1800" dirty="0"/>
                </a:p>
                <a:p>
                  <a:pPr marL="0" indent="0" algn="ctr">
                    <a:lnSpc>
                      <a:spcPct val="100000"/>
                    </a:lnSpc>
                    <a:spcBef>
                      <a:spcPts val="0"/>
                    </a:spcBef>
                    <a:buNone/>
                  </a:pPr>
                  <a:endParaRPr lang="en-US" sz="1800" dirty="0"/>
                </a:p>
                <a:p>
                  <a:pPr marL="0" indent="0" algn="ctr">
                    <a:lnSpc>
                      <a:spcPct val="100000"/>
                    </a:lnSpc>
                    <a:spcBef>
                      <a:spcPts val="0"/>
                    </a:spcBef>
                    <a:buNone/>
                  </a:pPr>
                  <a:endParaRPr lang="en-US" sz="1800" dirty="0"/>
                </a:p>
                <a:p>
                  <a:pPr marL="0" indent="0" algn="ctr">
                    <a:lnSpc>
                      <a:spcPct val="100000"/>
                    </a:lnSpc>
                    <a:spcBef>
                      <a:spcPts val="0"/>
                    </a:spcBef>
                    <a:buNone/>
                  </a:pPr>
                  <a:endParaRPr lang="en-US" sz="1800" dirty="0"/>
                </a:p>
                <a:p>
                  <a:pPr marL="0" indent="0" algn="ctr">
                    <a:lnSpc>
                      <a:spcPct val="100000"/>
                    </a:lnSpc>
                    <a:spcBef>
                      <a:spcPts val="0"/>
                    </a:spcBef>
                    <a:buNone/>
                  </a:pPr>
                  <a:r>
                    <a:rPr lang="en-US" sz="1800" dirty="0"/>
                    <a:t>Adjoint computation ⇒ </a:t>
                  </a:r>
                  <a14:m>
                    <m:oMath xmlns:m="http://schemas.openxmlformats.org/officeDocument/2006/math">
                      <m:f>
                        <m:fPr>
                          <m:ctrlPr>
                            <a:rPr lang="en-US" sz="1800" b="1" i="1" smtClean="0">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1800">
                              <a:latin typeface="Cambria Math" panose="02040503050406030204" pitchFamily="18" charset="0"/>
                              <a:ea typeface="Times New Roman" panose="02020603050405020304" pitchFamily="18" charset="0"/>
                              <a:cs typeface="Times New Roman" panose="02020603050405020304" pitchFamily="18" charset="0"/>
                            </a:rPr>
                            <m:t>d</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m:rPr>
                              <m:sty m:val="p"/>
                            </m:rPr>
                            <a:rPr lang="en-US" sz="1800">
                              <a:latin typeface="Cambria Math" panose="02040503050406030204" pitchFamily="18" charset="0"/>
                              <a:ea typeface="Times New Roman" panose="02020603050405020304" pitchFamily="18" charset="0"/>
                              <a:cs typeface="Times New Roman" panose="02020603050405020304" pitchFamily="18" charset="0"/>
                            </a:rPr>
                            <m:t>d</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oMath>
                  </a14:m>
                  <a:endParaRPr lang="en-US" sz="1800" dirty="0"/>
                </a:p>
                <a:p>
                  <a:pPr marL="0" indent="0" algn="ctr">
                    <a:lnSpc>
                      <a:spcPct val="100000"/>
                    </a:lnSpc>
                    <a:spcBef>
                      <a:spcPts val="0"/>
                    </a:spcBef>
                    <a:buNone/>
                  </a:pPr>
                  <a:r>
                    <a:rPr lang="en-US" sz="1800" dirty="0"/>
                    <a:t>Solve </a:t>
                  </a:r>
                  <a14:m>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rPr>
                            <m:t>𝜓</m:t>
                          </m:r>
                        </m:e>
                        <m:sup>
                          <m:r>
                            <a:rPr lang="en-US" sz="1800" i="1" smtClean="0">
                              <a:latin typeface="Cambria Math" panose="02040503050406030204" pitchFamily="18" charset="0"/>
                            </a:rPr>
                            <m:t>𝑇</m:t>
                          </m:r>
                        </m:sup>
                      </m:sSup>
                      <m:f>
                        <m:fPr>
                          <m:ctrlPr>
                            <a:rPr lang="en-US" sz="1800" i="1">
                              <a:latin typeface="Cambria Math" panose="02040503050406030204" pitchFamily="18" charset="0"/>
                            </a:rPr>
                          </m:ctrlPr>
                        </m:fPr>
                        <m:num>
                          <m:r>
                            <a:rPr lang="en-US" sz="1800" i="1">
                              <a:latin typeface="Cambria Math" panose="020405030504060302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b="1">
                                  <a:latin typeface="Cambria Math" panose="02040503050406030204" pitchFamily="18" charset="0"/>
                                  <a:ea typeface="Times New Roman" panose="02020603050405020304" pitchFamily="18" charset="0"/>
                                  <a:cs typeface="Times New Roman" panose="02020603050405020304" pitchFamily="18" charset="0"/>
                                </a:rPr>
                                <m:t>ℛ</m:t>
                              </m:r>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r>
                        <a:rPr lang="en-US" sz="1800" b="1" i="1" smtClean="0">
                          <a:latin typeface="Cambria Math" panose="02040503050406030204" pitchFamily="18" charset="0"/>
                        </a:rPr>
                        <m:t>=−</m:t>
                      </m:r>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oMath>
                  </a14:m>
                  <a:r>
                    <a:rPr lang="en-US" sz="1800" dirty="0"/>
                    <a:t> ⇒ </a:t>
                  </a:r>
                  <a14:m>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rPr>
                            <m:t>𝜓</m:t>
                          </m:r>
                        </m:e>
                        <m:sup>
                          <m:r>
                            <a:rPr lang="en-US" sz="1800" i="1" smtClean="0">
                              <a:latin typeface="Cambria Math" panose="02040503050406030204" pitchFamily="18" charset="0"/>
                            </a:rPr>
                            <m:t>𝑇</m:t>
                          </m:r>
                        </m:sup>
                      </m:sSup>
                      <m:r>
                        <a:rPr lang="en-US" sz="1800" i="1" smtClean="0">
                          <a:latin typeface="Cambria Math" panose="02040503050406030204" pitchFamily="18" charset="0"/>
                        </a:rPr>
                        <m:t>=</m:t>
                      </m:r>
                      <m:r>
                        <a:rPr lang="en-US" sz="1800" b="1" i="1">
                          <a:latin typeface="Cambria Math" panose="02040503050406030204" pitchFamily="18" charset="0"/>
                        </a:rPr>
                        <m:t>−</m:t>
                      </m:r>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sSup>
                        <m:sSupPr>
                          <m:ctrlPr>
                            <a:rPr lang="en-US" sz="1800" i="1">
                              <a:latin typeface="Cambria Math" panose="02040503050406030204" pitchFamily="18" charset="0"/>
                            </a:rPr>
                          </m:ctrlPr>
                        </m:sSupPr>
                        <m:e>
                          <m:d>
                            <m:dPr>
                              <m:begChr m:val="["/>
                              <m:endChr m:val="]"/>
                              <m:ctrlPr>
                                <a:rPr lang="en-US" sz="1800" b="1"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b="1">
                                          <a:latin typeface="Cambria Math" panose="02040503050406030204" pitchFamily="18" charset="0"/>
                                          <a:ea typeface="Times New Roman" panose="02020603050405020304" pitchFamily="18" charset="0"/>
                                          <a:cs typeface="Times New Roman" panose="02020603050405020304" pitchFamily="18" charset="0"/>
                                        </a:rPr>
                                        <m:t>ℛ</m:t>
                                      </m:r>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e>
                        <m:sup>
                          <m:r>
                            <a:rPr lang="en-US" sz="1800" i="1">
                              <a:latin typeface="Cambria Math" panose="02040503050406030204" pitchFamily="18" charset="0"/>
                            </a:rPr>
                            <m:t>−1</m:t>
                          </m:r>
                        </m:sup>
                      </m:sSup>
                    </m:oMath>
                  </a14:m>
                  <a:endParaRPr lang="en-US" sz="1800" dirty="0"/>
                </a:p>
              </p:txBody>
            </p:sp>
          </mc:Choice>
          <mc:Fallback xmlns="">
            <p:sp>
              <p:nvSpPr>
                <p:cNvPr id="14" name="Content Placeholder 4">
                  <a:extLst>
                    <a:ext uri="{FF2B5EF4-FFF2-40B4-BE49-F238E27FC236}">
                      <a16:creationId xmlns:a16="http://schemas.microsoft.com/office/drawing/2014/main" id="{75B5E7BF-2E25-3EEA-ACBB-10DE0FC6345E}"/>
                    </a:ext>
                  </a:extLst>
                </p:cNvPr>
                <p:cNvSpPr txBox="1">
                  <a:spLocks noRot="1" noChangeAspect="1" noMove="1" noResize="1" noEditPoints="1" noAdjustHandles="1" noChangeArrowheads="1" noChangeShapeType="1" noTextEdit="1"/>
                </p:cNvSpPr>
                <p:nvPr/>
              </p:nvSpPr>
              <p:spPr>
                <a:xfrm>
                  <a:off x="453220" y="4522023"/>
                  <a:ext cx="11285561" cy="1513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533E70E3-6B64-2BA5-9E75-78C4BDA66AEC}"/>
                    </a:ext>
                  </a:extLst>
                </p:cNvPr>
                <p:cNvSpPr txBox="1">
                  <a:spLocks/>
                </p:cNvSpPr>
                <p:nvPr/>
              </p:nvSpPr>
              <p:spPr>
                <a:xfrm>
                  <a:off x="838200" y="3807169"/>
                  <a:ext cx="10515600" cy="8351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Chain rule ⇒ </a:t>
                  </a:r>
                  <a14:m>
                    <m:oMath xmlns:m="http://schemas.openxmlformats.org/officeDocument/2006/math">
                      <m:f>
                        <m:fPr>
                          <m:ctrlPr>
                            <a:rPr lang="en-US" sz="18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i="1">
                              <a:latin typeface="Cambria Math" panose="02040503050406030204" pitchFamily="18" charset="0"/>
                              <a:ea typeface="Times New Roman" panose="02020603050405020304" pitchFamily="18" charset="0"/>
                              <a:cs typeface="Times New Roman" panose="02020603050405020304" pitchFamily="18" charset="0"/>
                            </a:rPr>
                            <m:t>𝑑</m:t>
                          </m:r>
                          <m:r>
                            <a:rPr lang="en-US" sz="1800" b="1">
                              <a:latin typeface="Cambria Math" panose="02040503050406030204" pitchFamily="18" charset="0"/>
                              <a:ea typeface="Times New Roman" panose="02020603050405020304" pitchFamily="18" charset="0"/>
                              <a:cs typeface="Times New Roman" panose="02020603050405020304" pitchFamily="18" charset="0"/>
                            </a:rPr>
                            <m:t>𝐰</m:t>
                          </m:r>
                        </m:den>
                      </m:f>
                      <m:r>
                        <a:rPr lang="en-US" sz="1800" b="1"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1800">
                              <a:latin typeface="Cambria Math" panose="02040503050406030204" pitchFamily="18" charset="0"/>
                              <a:ea typeface="Times New Roman" panose="02020603050405020304" pitchFamily="18" charset="0"/>
                              <a:cs typeface="Times New Roman" panose="02020603050405020304" pitchFamily="18" charset="0"/>
                            </a:rPr>
                            <m:t>d</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m:rPr>
                              <m:sty m:val="p"/>
                            </m:rPr>
                            <a:rPr lang="en-US" sz="1800">
                              <a:latin typeface="Cambria Math" panose="02040503050406030204" pitchFamily="18" charset="0"/>
                              <a:ea typeface="Times New Roman" panose="02020603050405020304" pitchFamily="18" charset="0"/>
                              <a:cs typeface="Times New Roman" panose="02020603050405020304" pitchFamily="18" charset="0"/>
                            </a:rPr>
                            <m:t>d</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𝐰</m:t>
                          </m:r>
                        </m:den>
                      </m:f>
                      <m:r>
                        <a:rPr lang="en-US" sz="1800" b="1"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r>
                            <a:rPr lang="en-US" sz="1800" b="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r>
                                <a:rPr lang="en-US" sz="1800" b="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b="1">
                                              <a:latin typeface="Cambria Math" panose="02040503050406030204" pitchFamily="18" charset="0"/>
                                              <a:ea typeface="Times New Roman" panose="02020603050405020304" pitchFamily="18" charset="0"/>
                                              <a:cs typeface="Times New Roman" panose="02020603050405020304" pitchFamily="18" charset="0"/>
                                            </a:rPr>
                                            <m:t>ℛ</m:t>
                                          </m:r>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r>
                                    <a:rPr lang="en-US" sz="1800" b="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b="1">
                                              <a:latin typeface="Cambria Math" panose="02040503050406030204" pitchFamily="18" charset="0"/>
                                              <a:ea typeface="Times New Roman" panose="02020603050405020304" pitchFamily="18" charset="0"/>
                                              <a:cs typeface="Times New Roman" panose="02020603050405020304" pitchFamily="18" charset="0"/>
                                            </a:rPr>
                                            <m:t>ℛ</m:t>
                                          </m:r>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b="1">
                                                  <a:latin typeface="Cambria Math" panose="02040503050406030204" pitchFamily="18" charset="0"/>
                                                  <a:ea typeface="Times New Roman" panose="02020603050405020304" pitchFamily="18" charset="0"/>
                                                  <a:cs typeface="Times New Roman" panose="02020603050405020304" pitchFamily="18" charset="0"/>
                                                </a:rPr>
                                                <m:t>𝐮</m:t>
                                              </m:r>
                                            </m:e>
                                          </m:acc>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e>
                            <m:sup>
                              <m:r>
                                <a:rPr lang="en-US" sz="1800" b="1">
                                  <a:latin typeface="Cambria Math" panose="02040503050406030204" pitchFamily="18" charset="0"/>
                                  <a:ea typeface="Times New Roman" panose="02020603050405020304" pitchFamily="18" charset="0"/>
                                  <a:cs typeface="Times New Roman" panose="02020603050405020304" pitchFamily="18" charset="0"/>
                                </a:rPr>
                                <m:t>−1</m:t>
                              </m:r>
                            </m:sup>
                          </m:sSup>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latin typeface="Cambria Math" panose="02040503050406030204" pitchFamily="18" charset="0"/>
                                </a:rPr>
                                <m:t>𝜕</m:t>
                              </m:r>
                              <m:sSubSup>
                                <m:sSub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b="1">
                                      <a:latin typeface="Cambria Math" panose="02040503050406030204" pitchFamily="18" charset="0"/>
                                      <a:ea typeface="Times New Roman" panose="02020603050405020304" pitchFamily="18" charset="0"/>
                                      <a:cs typeface="Times New Roman" panose="02020603050405020304" pitchFamily="18" charset="0"/>
                                    </a:rPr>
                                    <m:t>ℛ</m:t>
                                  </m:r>
                                </m:e>
                                <m:sub>
                                  <m:r>
                                    <a:rPr lang="en-US" sz="1800" b="1">
                                      <a:latin typeface="Cambria Math" panose="02040503050406030204" pitchFamily="18" charset="0"/>
                                      <a:ea typeface="Times New Roman" panose="02020603050405020304" pitchFamily="18" charset="0"/>
                                      <a:cs typeface="Times New Roman" panose="02020603050405020304" pitchFamily="18" charset="0"/>
                                    </a:rPr>
                                    <m:t>𝑚</m:t>
                                  </m:r>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den>
                          </m:f>
                        </m:e>
                      </m:d>
                      <m:f>
                        <m:f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b="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b="1"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1">
                                  <a:latin typeface="Cambria Math" panose="02040503050406030204" pitchFamily="18" charset="0"/>
                                  <a:ea typeface="Times New Roman" panose="02020603050405020304" pitchFamily="18" charset="0"/>
                                  <a:cs typeface="Times New Roman" panose="02020603050405020304" pitchFamily="18" charset="0"/>
                                </a:rPr>
                                <m:t>𝜷</m:t>
                              </m:r>
                            </m:e>
                            <m:sup>
                              <m:r>
                                <a:rPr lang="en-US" sz="1800" b="1">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800" b="1">
                              <a:latin typeface="Cambria Math" panose="02040503050406030204" pitchFamily="18" charset="0"/>
                              <a:ea typeface="Times New Roman" panose="02020603050405020304" pitchFamily="18" charset="0"/>
                              <a:cs typeface="Times New Roman" panose="02020603050405020304" pitchFamily="18" charset="0"/>
                            </a:rPr>
                            <m:t>𝜕</m:t>
                          </m:r>
                          <m:r>
                            <a:rPr lang="en-US" sz="1800" b="1">
                              <a:latin typeface="Cambria Math" panose="02040503050406030204" pitchFamily="18" charset="0"/>
                              <a:ea typeface="Times New Roman" panose="02020603050405020304" pitchFamily="18" charset="0"/>
                              <a:cs typeface="Times New Roman" panose="02020603050405020304" pitchFamily="18" charset="0"/>
                            </a:rPr>
                            <m:t>𝐰</m:t>
                          </m:r>
                        </m:den>
                      </m:f>
                    </m:oMath>
                  </a14:m>
                  <a:endParaRPr lang="en-US" sz="1800" dirty="0"/>
                </a:p>
              </p:txBody>
            </p:sp>
          </mc:Choice>
          <mc:Fallback xmlns="">
            <p:sp>
              <p:nvSpPr>
                <p:cNvPr id="3" name="Content Placeholder 4">
                  <a:extLst>
                    <a:ext uri="{FF2B5EF4-FFF2-40B4-BE49-F238E27FC236}">
                      <a16:creationId xmlns:a16="http://schemas.microsoft.com/office/drawing/2014/main" id="{B4235A33-5F7D-FA94-0EF8-A9A2C8C02372}"/>
                    </a:ext>
                  </a:extLst>
                </p:cNvPr>
                <p:cNvSpPr txBox="1">
                  <a:spLocks noRot="1" noChangeAspect="1" noMove="1" noResize="1" noEditPoints="1" noAdjustHandles="1" noChangeArrowheads="1" noChangeShapeType="1" noTextEdit="1"/>
                </p:cNvSpPr>
                <p:nvPr/>
              </p:nvSpPr>
              <p:spPr>
                <a:xfrm>
                  <a:off x="838200" y="3807169"/>
                  <a:ext cx="10515600" cy="83514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325116-66BE-C723-B2F5-6BE4FB75DFFD}"/>
                    </a:ext>
                  </a:extLst>
                </p:cNvPr>
                <p:cNvSpPr txBox="1"/>
                <p:nvPr/>
              </p:nvSpPr>
              <p:spPr>
                <a:xfrm>
                  <a:off x="5787813" y="3156511"/>
                  <a:ext cx="550407" cy="5290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ea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sz="1400" i="1">
                                    <a:effectLst/>
                                    <a:latin typeface="Cambria Math" panose="02040503050406030204" pitchFamily="18" charset="0"/>
                                    <a:ea typeface="Times New Roman" panose="020206030504050203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𝒥</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sz="1400" i="1">
                                    <a:effectLst/>
                                    <a:latin typeface="Cambria Math" panose="02040503050406030204" pitchFamily="18" charset="0"/>
                                    <a:ea typeface="Times New Roman" panose="02020603050405020304" pitchFamily="18" charset="0"/>
                                  </a:rPr>
                                </m:ctrlPr>
                              </m:sSupPr>
                              <m:e>
                                <m:r>
                                  <a:rPr lang="en-US" sz="1400" b="1" i="0">
                                    <a:effectLst/>
                                    <a:latin typeface="Cambria Math" panose="02040503050406030204" pitchFamily="18" charset="0"/>
                                    <a:ea typeface="Times New Roman" panose="02020603050405020304" pitchFamily="18" charset="0"/>
                                    <a:cs typeface="Times New Roman" panose="02020603050405020304" pitchFamily="18" charset="0"/>
                                  </a:rPr>
                                  <m:t>𝐮</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den>
                        </m:f>
                      </m:oMath>
                    </m:oMathPara>
                  </a14:m>
                  <a:endParaRPr lang="en-US" sz="1600" dirty="0"/>
                </a:p>
              </p:txBody>
            </p:sp>
          </mc:Choice>
          <mc:Fallback xmlns="">
            <p:sp>
              <p:nvSpPr>
                <p:cNvPr id="7" name="TextBox 6">
                  <a:extLst>
                    <a:ext uri="{FF2B5EF4-FFF2-40B4-BE49-F238E27FC236}">
                      <a16:creationId xmlns:a16="http://schemas.microsoft.com/office/drawing/2014/main" id="{B99DB077-234F-9069-7D80-BD023EC8111E}"/>
                    </a:ext>
                  </a:extLst>
                </p:cNvPr>
                <p:cNvSpPr txBox="1">
                  <a:spLocks noRot="1" noChangeAspect="1" noMove="1" noResize="1" noEditPoints="1" noAdjustHandles="1" noChangeArrowheads="1" noChangeShapeType="1" noTextEdit="1"/>
                </p:cNvSpPr>
                <p:nvPr/>
              </p:nvSpPr>
              <p:spPr>
                <a:xfrm>
                  <a:off x="5787813" y="3156511"/>
                  <a:ext cx="550407" cy="52905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432EBD6-9B73-4405-E6A5-B529DDFA654C}"/>
                    </a:ext>
                  </a:extLst>
                </p:cNvPr>
                <p:cNvSpPr txBox="1"/>
                <p:nvPr/>
              </p:nvSpPr>
              <p:spPr>
                <a:xfrm>
                  <a:off x="7530911" y="3156511"/>
                  <a:ext cx="895823" cy="535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effectLst/>
                                <a:latin typeface="Cambria Math" panose="02040503050406030204" pitchFamily="18" charset="0"/>
                                <a:ea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𝑑</m:t>
                            </m:r>
                            <m:sSubSup>
                              <m:sSubSupPr>
                                <m:ctrlPr>
                                  <a:rPr lang="en-US" sz="1400" i="1">
                                    <a:effectLst/>
                                    <a:latin typeface="Cambria Math" panose="02040503050406030204" pitchFamily="18" charset="0"/>
                                    <a:ea typeface="Times New Roman" panose="02020603050405020304" pitchFamily="18" charset="0"/>
                                  </a:rPr>
                                </m:ctrlPr>
                              </m:sSub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ℛ</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𝑎𝑢𝑔</m:t>
                                </m:r>
                              </m:sub>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𝑑</m:t>
                            </m:r>
                            <m:sSup>
                              <m:sSupPr>
                                <m:ctrlPr>
                                  <a:rPr lang="en-US" sz="1400" i="1">
                                    <a:effectLst/>
                                    <a:latin typeface="Cambria Math" panose="02040503050406030204" pitchFamily="18" charset="0"/>
                                    <a:ea typeface="Times New Roman" panose="02020603050405020304" pitchFamily="18" charset="0"/>
                                  </a:rPr>
                                </m:ctrlPr>
                              </m:sSupPr>
                              <m:e>
                                <m:r>
                                  <a:rPr lang="en-US" sz="1400" b="1" i="0">
                                    <a:effectLst/>
                                    <a:latin typeface="Cambria Math" panose="02040503050406030204" pitchFamily="18" charset="0"/>
                                    <a:ea typeface="Times New Roman" panose="02020603050405020304" pitchFamily="18" charset="0"/>
                                    <a:cs typeface="Times New Roman" panose="02020603050405020304" pitchFamily="18" charset="0"/>
                                  </a:rPr>
                                  <m:t>𝐮</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𝑘</m:t>
                                </m:r>
                              </m:sup>
                            </m:sSup>
                          </m:den>
                        </m:f>
                      </m:oMath>
                    </m:oMathPara>
                  </a14:m>
                  <a:endParaRPr lang="en-US" sz="1600" dirty="0"/>
                </a:p>
              </p:txBody>
            </p:sp>
          </mc:Choice>
          <mc:Fallback xmlns="">
            <p:sp>
              <p:nvSpPr>
                <p:cNvPr id="8" name="TextBox 7">
                  <a:extLst>
                    <a:ext uri="{FF2B5EF4-FFF2-40B4-BE49-F238E27FC236}">
                      <a16:creationId xmlns:a16="http://schemas.microsoft.com/office/drawing/2014/main" id="{8838698C-C1B0-4C0A-78F1-AB75FE84F79C}"/>
                    </a:ext>
                  </a:extLst>
                </p:cNvPr>
                <p:cNvSpPr txBox="1">
                  <a:spLocks noRot="1" noChangeAspect="1" noMove="1" noResize="1" noEditPoints="1" noAdjustHandles="1" noChangeArrowheads="1" noChangeShapeType="1" noTextEdit="1"/>
                </p:cNvSpPr>
                <p:nvPr/>
              </p:nvSpPr>
              <p:spPr>
                <a:xfrm>
                  <a:off x="7530911" y="3156511"/>
                  <a:ext cx="895823" cy="535403"/>
                </a:xfrm>
                <a:prstGeom prst="rect">
                  <a:avLst/>
                </a:prstGeom>
                <a:blipFill>
                  <a:blip r:embed="rId9"/>
                  <a:stretch>
                    <a:fillRect/>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B26DF326-6F77-C3AB-6E0B-3AE68A4967CD}"/>
                </a:ext>
              </a:extLst>
            </p:cNvPr>
            <p:cNvSpPr/>
            <p:nvPr/>
          </p:nvSpPr>
          <p:spPr>
            <a:xfrm rot="5400000">
              <a:off x="5958815" y="3005625"/>
              <a:ext cx="208404" cy="1535373"/>
            </a:xfrm>
            <a:prstGeom prst="leftBrace">
              <a:avLst>
                <a:gd name="adj1" fmla="val 84091"/>
                <a:gd name="adj2" fmla="val 50000"/>
              </a:avLst>
            </a:prstGeom>
            <a:ln w="12700">
              <a:solidFill>
                <a:srgbClr val="0027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BE842B9B-8A2A-2753-A622-05F24DF7DAA9}"/>
                </a:ext>
              </a:extLst>
            </p:cNvPr>
            <p:cNvSpPr/>
            <p:nvPr/>
          </p:nvSpPr>
          <p:spPr>
            <a:xfrm rot="5400000">
              <a:off x="7874621" y="2658802"/>
              <a:ext cx="208404" cy="2234820"/>
            </a:xfrm>
            <a:prstGeom prst="leftBrace">
              <a:avLst>
                <a:gd name="adj1" fmla="val 84091"/>
                <a:gd name="adj2" fmla="val 50000"/>
              </a:avLst>
            </a:prstGeom>
            <a:ln w="12700">
              <a:solidFill>
                <a:srgbClr val="00274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36D4ACA-6848-A073-9341-40684B114B76}"/>
                </a:ext>
              </a:extLst>
            </p:cNvPr>
            <p:cNvSpPr/>
            <p:nvPr/>
          </p:nvSpPr>
          <p:spPr>
            <a:xfrm>
              <a:off x="453220" y="3132735"/>
              <a:ext cx="11285561" cy="2723098"/>
            </a:xfrm>
            <a:prstGeom prst="rect">
              <a:avLst/>
            </a:prstGeom>
            <a:noFill/>
            <a:ln w="28575">
              <a:solidFill>
                <a:srgbClr val="0027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80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214BC8-D1B9-A203-E64A-B31666BAA336}"/>
              </a:ext>
            </a:extLst>
          </p:cNvPr>
          <p:cNvSpPr>
            <a:spLocks noGrp="1"/>
          </p:cNvSpPr>
          <p:nvPr>
            <p:ph type="title"/>
          </p:nvPr>
        </p:nvSpPr>
        <p:spPr/>
        <p:txBody>
          <a:bodyPr/>
          <a:lstStyle/>
          <a:p>
            <a:r>
              <a:rPr lang="en-US" dirty="0"/>
              <a:t>Learning Framework</a:t>
            </a:r>
          </a:p>
        </p:txBody>
      </p:sp>
      <p:sp>
        <p:nvSpPr>
          <p:cNvPr id="5" name="Date Placeholder 4">
            <a:extLst>
              <a:ext uri="{FF2B5EF4-FFF2-40B4-BE49-F238E27FC236}">
                <a16:creationId xmlns:a16="http://schemas.microsoft.com/office/drawing/2014/main" id="{BBADF26A-F2D3-4C30-284C-68DF5D06DBE5}"/>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6" name="Slide Number Placeholder 5">
            <a:extLst>
              <a:ext uri="{FF2B5EF4-FFF2-40B4-BE49-F238E27FC236}">
                <a16:creationId xmlns:a16="http://schemas.microsoft.com/office/drawing/2014/main" id="{4707FEF7-8016-FDE9-B979-FB14F59F3015}"/>
              </a:ext>
            </a:extLst>
          </p:cNvPr>
          <p:cNvSpPr>
            <a:spLocks noGrp="1"/>
          </p:cNvSpPr>
          <p:nvPr>
            <p:ph type="sldNum" sz="quarter" idx="12"/>
          </p:nvPr>
        </p:nvSpPr>
        <p:spPr/>
        <p:txBody>
          <a:bodyPr/>
          <a:lstStyle/>
          <a:p>
            <a:fld id="{CD0AC31E-F257-4252-8C10-9C6A2E40931F}" type="slidenum">
              <a:rPr lang="en-US" smtClean="0"/>
              <a:t>17</a:t>
            </a:fld>
            <a:endParaRPr lang="en-US"/>
          </a:p>
        </p:txBody>
      </p:sp>
      <p:sp>
        <p:nvSpPr>
          <p:cNvPr id="13" name="TextBox 12">
            <a:extLst>
              <a:ext uri="{FF2B5EF4-FFF2-40B4-BE49-F238E27FC236}">
                <a16:creationId xmlns:a16="http://schemas.microsoft.com/office/drawing/2014/main" id="{8303B934-EDE8-E682-DA19-AC538932DAC9}"/>
              </a:ext>
            </a:extLst>
          </p:cNvPr>
          <p:cNvSpPr txBox="1"/>
          <p:nvPr/>
        </p:nvSpPr>
        <p:spPr>
          <a:xfrm>
            <a:off x="4782696" y="2258279"/>
            <a:ext cx="2626608" cy="646331"/>
          </a:xfrm>
          <a:prstGeom prst="rect">
            <a:avLst/>
          </a:prstGeom>
          <a:solidFill>
            <a:schemeClr val="accent6">
              <a:lumMod val="60000"/>
              <a:lumOff val="40000"/>
            </a:schemeClr>
          </a:solidFill>
          <a:ln w="19050">
            <a:solidFill>
              <a:srgbClr val="00274C"/>
            </a:solidFill>
          </a:ln>
        </p:spPr>
        <p:txBody>
          <a:bodyPr wrap="square" rtlCol="0">
            <a:spAutoFit/>
          </a:bodyPr>
          <a:lstStyle/>
          <a:p>
            <a:pPr algn="ctr"/>
            <a:r>
              <a:rPr lang="en-US" dirty="0">
                <a:solidFill>
                  <a:schemeClr val="tx1"/>
                </a:solidFill>
              </a:rPr>
              <a:t>Generalizability to unseen configurations</a:t>
            </a:r>
          </a:p>
        </p:txBody>
      </p:sp>
      <p:sp>
        <p:nvSpPr>
          <p:cNvPr id="14" name="TextBox 13">
            <a:extLst>
              <a:ext uri="{FF2B5EF4-FFF2-40B4-BE49-F238E27FC236}">
                <a16:creationId xmlns:a16="http://schemas.microsoft.com/office/drawing/2014/main" id="{7528C487-68FF-80D1-031B-1A9977B48E85}"/>
              </a:ext>
            </a:extLst>
          </p:cNvPr>
          <p:cNvSpPr txBox="1"/>
          <p:nvPr/>
        </p:nvSpPr>
        <p:spPr>
          <a:xfrm>
            <a:off x="4782696" y="3409829"/>
            <a:ext cx="2626608" cy="646331"/>
          </a:xfrm>
          <a:prstGeom prst="rect">
            <a:avLst/>
          </a:prstGeom>
          <a:solidFill>
            <a:srgbClr val="D1D8DF"/>
          </a:solidFill>
          <a:ln w="19050">
            <a:solidFill>
              <a:srgbClr val="00274C"/>
            </a:solidFill>
          </a:ln>
        </p:spPr>
        <p:txBody>
          <a:bodyPr wrap="square" rtlCol="0">
            <a:spAutoFit/>
          </a:bodyPr>
          <a:lstStyle/>
          <a:p>
            <a:pPr algn="ctr"/>
            <a:r>
              <a:rPr lang="en-US" dirty="0">
                <a:solidFill>
                  <a:schemeClr val="tx1"/>
                </a:solidFill>
              </a:rPr>
              <a:t>Physics-informed feature selection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2F620E-83BE-7664-96D1-8E899446F6A1}"/>
                  </a:ext>
                </a:extLst>
              </p:cNvPr>
              <p:cNvSpPr txBox="1"/>
              <p:nvPr/>
            </p:nvSpPr>
            <p:spPr>
              <a:xfrm>
                <a:off x="5216866" y="5507979"/>
                <a:ext cx="1758268" cy="646331"/>
              </a:xfrm>
              <a:prstGeom prst="rect">
                <a:avLst/>
              </a:prstGeom>
              <a:solidFill>
                <a:srgbClr val="00274C">
                  <a:alpha val="18039"/>
                </a:srgbClr>
              </a:solidFill>
              <a:ln w="19050">
                <a:solidFill>
                  <a:srgbClr val="00274C"/>
                </a:solidFill>
              </a:ln>
            </p:spPr>
            <p:txBody>
              <a:bodyPr wrap="square" rtlCol="0">
                <a:spAutoFit/>
              </a:bodyPr>
              <a:lstStyle/>
              <a:p>
                <a:pPr algn="ctr"/>
                <a:r>
                  <a:rPr lang="en-US" dirty="0"/>
                  <a:t>How to introduce </a:t>
                </a:r>
                <a14:m>
                  <m:oMath xmlns:m="http://schemas.openxmlformats.org/officeDocument/2006/math">
                    <m:r>
                      <a:rPr lang="en-US" b="0" i="1" smtClean="0">
                        <a:latin typeface="Cambria Math" panose="02040503050406030204" pitchFamily="18" charset="0"/>
                      </a:rPr>
                      <m:t>𝛽</m:t>
                    </m:r>
                  </m:oMath>
                </a14:m>
                <a:r>
                  <a:rPr lang="en-US" dirty="0">
                    <a:solidFill>
                      <a:schemeClr val="tx1"/>
                    </a:solidFill>
                  </a:rPr>
                  <a:t>?</a:t>
                </a:r>
              </a:p>
            </p:txBody>
          </p:sp>
        </mc:Choice>
        <mc:Fallback xmlns="">
          <p:sp>
            <p:nvSpPr>
              <p:cNvPr id="15" name="TextBox 14">
                <a:extLst>
                  <a:ext uri="{FF2B5EF4-FFF2-40B4-BE49-F238E27FC236}">
                    <a16:creationId xmlns:a16="http://schemas.microsoft.com/office/drawing/2014/main" id="{972F620E-83BE-7664-96D1-8E899446F6A1}"/>
                  </a:ext>
                </a:extLst>
              </p:cNvPr>
              <p:cNvSpPr txBox="1">
                <a:spLocks noRot="1" noChangeAspect="1" noMove="1" noResize="1" noEditPoints="1" noAdjustHandles="1" noChangeArrowheads="1" noChangeShapeType="1" noTextEdit="1"/>
              </p:cNvSpPr>
              <p:nvPr/>
            </p:nvSpPr>
            <p:spPr>
              <a:xfrm>
                <a:off x="5216866" y="5507979"/>
                <a:ext cx="1758268" cy="646331"/>
              </a:xfrm>
              <a:prstGeom prst="rect">
                <a:avLst/>
              </a:prstGeom>
              <a:blipFill>
                <a:blip r:embed="rId3"/>
                <a:stretch>
                  <a:fillRect t="-4587" b="-11927"/>
                </a:stretch>
              </a:blipFill>
              <a:ln w="19050">
                <a:solidFill>
                  <a:srgbClr val="00274C"/>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83F3FB09-5691-6A62-F1D4-500281D7CEE8}"/>
              </a:ext>
            </a:extLst>
          </p:cNvPr>
          <p:cNvSpPr txBox="1"/>
          <p:nvPr/>
        </p:nvSpPr>
        <p:spPr>
          <a:xfrm>
            <a:off x="1467115" y="4548496"/>
            <a:ext cx="2626608" cy="646331"/>
          </a:xfrm>
          <a:prstGeom prst="rect">
            <a:avLst/>
          </a:prstGeom>
          <a:solidFill>
            <a:schemeClr val="accent6">
              <a:lumMod val="60000"/>
              <a:lumOff val="40000"/>
            </a:schemeClr>
          </a:solidFill>
          <a:ln w="19050">
            <a:solidFill>
              <a:srgbClr val="00274C"/>
            </a:solidFill>
          </a:ln>
        </p:spPr>
        <p:txBody>
          <a:bodyPr wrap="square" rtlCol="0">
            <a:spAutoFit/>
          </a:bodyPr>
          <a:lstStyle/>
          <a:p>
            <a:pPr algn="ctr"/>
            <a:r>
              <a:rPr lang="en-US" dirty="0">
                <a:solidFill>
                  <a:schemeClr val="tx1"/>
                </a:solidFill>
              </a:rPr>
              <a:t>Inference from limited data</a:t>
            </a:r>
          </a:p>
        </p:txBody>
      </p:sp>
      <p:sp>
        <p:nvSpPr>
          <p:cNvPr id="17" name="TextBox 16">
            <a:extLst>
              <a:ext uri="{FF2B5EF4-FFF2-40B4-BE49-F238E27FC236}">
                <a16:creationId xmlns:a16="http://schemas.microsoft.com/office/drawing/2014/main" id="{73436BD8-FCB9-CB77-674F-884938FBCE1E}"/>
              </a:ext>
            </a:extLst>
          </p:cNvPr>
          <p:cNvSpPr txBox="1"/>
          <p:nvPr/>
        </p:nvSpPr>
        <p:spPr>
          <a:xfrm>
            <a:off x="644534" y="2258279"/>
            <a:ext cx="2624328" cy="646331"/>
          </a:xfrm>
          <a:prstGeom prst="rect">
            <a:avLst/>
          </a:prstGeom>
          <a:solidFill>
            <a:srgbClr val="00274C">
              <a:alpha val="18039"/>
            </a:srgbClr>
          </a:solidFill>
          <a:ln w="19050">
            <a:solidFill>
              <a:srgbClr val="00274C"/>
            </a:solidFill>
          </a:ln>
        </p:spPr>
        <p:txBody>
          <a:bodyPr wrap="square" rtlCol="0">
            <a:spAutoFit/>
          </a:bodyPr>
          <a:lstStyle/>
          <a:p>
            <a:pPr algn="ctr"/>
            <a:r>
              <a:rPr lang="en-US" dirty="0">
                <a:solidFill>
                  <a:schemeClr val="tx1"/>
                </a:solidFill>
              </a:rPr>
              <a:t>Parsimonious set of features</a:t>
            </a:r>
          </a:p>
        </p:txBody>
      </p:sp>
      <p:sp>
        <p:nvSpPr>
          <p:cNvPr id="18" name="TextBox 17">
            <a:extLst>
              <a:ext uri="{FF2B5EF4-FFF2-40B4-BE49-F238E27FC236}">
                <a16:creationId xmlns:a16="http://schemas.microsoft.com/office/drawing/2014/main" id="{1667D4CA-9927-12F1-D6B6-93DB2EC8375D}"/>
              </a:ext>
            </a:extLst>
          </p:cNvPr>
          <p:cNvSpPr txBox="1"/>
          <p:nvPr/>
        </p:nvSpPr>
        <p:spPr>
          <a:xfrm>
            <a:off x="1472682" y="3409828"/>
            <a:ext cx="2624328" cy="646331"/>
          </a:xfrm>
          <a:prstGeom prst="rect">
            <a:avLst/>
          </a:prstGeom>
          <a:solidFill>
            <a:srgbClr val="00274C">
              <a:alpha val="18039"/>
            </a:srgbClr>
          </a:solidFill>
          <a:ln w="19050">
            <a:solidFill>
              <a:srgbClr val="00274C"/>
            </a:solidFill>
          </a:ln>
        </p:spPr>
        <p:txBody>
          <a:bodyPr wrap="square" rtlCol="0">
            <a:spAutoFit/>
          </a:bodyPr>
          <a:lstStyle/>
          <a:p>
            <a:pPr algn="ctr"/>
            <a:r>
              <a:rPr lang="en-US" dirty="0">
                <a:solidFill>
                  <a:schemeClr val="tx1"/>
                </a:solidFill>
              </a:rPr>
              <a:t>Physics-based non-</a:t>
            </a:r>
            <a:r>
              <a:rPr lang="en-US" dirty="0" err="1">
                <a:solidFill>
                  <a:schemeClr val="tx1"/>
                </a:solidFill>
              </a:rPr>
              <a:t>dimensionalization</a:t>
            </a:r>
            <a:endParaRPr lang="en-US" dirty="0">
              <a:solidFill>
                <a:schemeClr val="tx1"/>
              </a:solidFill>
            </a:endParaRPr>
          </a:p>
        </p:txBody>
      </p:sp>
      <p:sp>
        <p:nvSpPr>
          <p:cNvPr id="19" name="TextBox 18">
            <a:extLst>
              <a:ext uri="{FF2B5EF4-FFF2-40B4-BE49-F238E27FC236}">
                <a16:creationId xmlns:a16="http://schemas.microsoft.com/office/drawing/2014/main" id="{D233423F-284F-499E-1CEC-8F66B0077CE3}"/>
              </a:ext>
            </a:extLst>
          </p:cNvPr>
          <p:cNvSpPr txBox="1"/>
          <p:nvPr/>
        </p:nvSpPr>
        <p:spPr>
          <a:xfrm>
            <a:off x="8094990" y="3406082"/>
            <a:ext cx="2626608" cy="646331"/>
          </a:xfrm>
          <a:prstGeom prst="rect">
            <a:avLst/>
          </a:prstGeom>
          <a:solidFill>
            <a:srgbClr val="00274C">
              <a:alpha val="18039"/>
            </a:srgbClr>
          </a:solidFill>
          <a:ln w="19050">
            <a:solidFill>
              <a:srgbClr val="00274C"/>
            </a:solidFill>
          </a:ln>
        </p:spPr>
        <p:txBody>
          <a:bodyPr wrap="square" rtlCol="0">
            <a:spAutoFit/>
          </a:bodyPr>
          <a:lstStyle/>
          <a:p>
            <a:pPr algn="ctr"/>
            <a:r>
              <a:rPr lang="en-US" dirty="0">
                <a:solidFill>
                  <a:schemeClr val="tx1"/>
                </a:solidFill>
              </a:rPr>
              <a:t>Appropriate bounded functional form</a:t>
            </a:r>
          </a:p>
        </p:txBody>
      </p:sp>
      <p:sp>
        <p:nvSpPr>
          <p:cNvPr id="20" name="TextBox 19">
            <a:extLst>
              <a:ext uri="{FF2B5EF4-FFF2-40B4-BE49-F238E27FC236}">
                <a16:creationId xmlns:a16="http://schemas.microsoft.com/office/drawing/2014/main" id="{2DD97C60-8019-DAD3-A9E2-A2D0CE33FF5F}"/>
              </a:ext>
            </a:extLst>
          </p:cNvPr>
          <p:cNvSpPr txBox="1"/>
          <p:nvPr/>
        </p:nvSpPr>
        <p:spPr>
          <a:xfrm>
            <a:off x="8094991" y="4548496"/>
            <a:ext cx="2626608" cy="646331"/>
          </a:xfrm>
          <a:prstGeom prst="rect">
            <a:avLst/>
          </a:prstGeom>
          <a:solidFill>
            <a:schemeClr val="accent6">
              <a:lumMod val="60000"/>
              <a:lumOff val="40000"/>
            </a:schemeClr>
          </a:solidFill>
          <a:ln w="19050">
            <a:solidFill>
              <a:srgbClr val="00274C"/>
            </a:solidFill>
          </a:ln>
        </p:spPr>
        <p:txBody>
          <a:bodyPr wrap="square" rtlCol="0">
            <a:spAutoFit/>
          </a:bodyPr>
          <a:lstStyle/>
          <a:p>
            <a:pPr algn="ctr"/>
            <a:r>
              <a:rPr lang="en-US" dirty="0">
                <a:solidFill>
                  <a:schemeClr val="tx1"/>
                </a:solidFill>
              </a:rPr>
              <a:t>Minimized spurious predictions</a:t>
            </a:r>
          </a:p>
        </p:txBody>
      </p:sp>
      <p:sp>
        <p:nvSpPr>
          <p:cNvPr id="21" name="TextBox 20">
            <a:extLst>
              <a:ext uri="{FF2B5EF4-FFF2-40B4-BE49-F238E27FC236}">
                <a16:creationId xmlns:a16="http://schemas.microsoft.com/office/drawing/2014/main" id="{2FCFEE54-AF51-0556-067A-A7D3F68C0EAE}"/>
              </a:ext>
            </a:extLst>
          </p:cNvPr>
          <p:cNvSpPr txBox="1"/>
          <p:nvPr/>
        </p:nvSpPr>
        <p:spPr>
          <a:xfrm>
            <a:off x="10088089" y="5506927"/>
            <a:ext cx="1846148" cy="646331"/>
          </a:xfrm>
          <a:prstGeom prst="rect">
            <a:avLst/>
          </a:prstGeom>
          <a:solidFill>
            <a:srgbClr val="00274C">
              <a:alpha val="18039"/>
            </a:srgbClr>
          </a:solidFill>
          <a:ln w="19050">
            <a:solidFill>
              <a:schemeClr val="tx1"/>
            </a:solidFill>
          </a:ln>
        </p:spPr>
        <p:txBody>
          <a:bodyPr wrap="square" rtlCol="0">
            <a:spAutoFit/>
          </a:bodyPr>
          <a:lstStyle/>
          <a:p>
            <a:pPr algn="ctr"/>
            <a:r>
              <a:rPr lang="en-US" dirty="0">
                <a:solidFill>
                  <a:schemeClr val="tx1"/>
                </a:solidFill>
              </a:rPr>
              <a:t>Localized learning</a:t>
            </a:r>
          </a:p>
        </p:txBody>
      </p:sp>
      <p:sp>
        <p:nvSpPr>
          <p:cNvPr id="22" name="TextBox 21">
            <a:extLst>
              <a:ext uri="{FF2B5EF4-FFF2-40B4-BE49-F238E27FC236}">
                <a16:creationId xmlns:a16="http://schemas.microsoft.com/office/drawing/2014/main" id="{312FF1BD-B66E-0232-D064-1B9E24DC4556}"/>
              </a:ext>
            </a:extLst>
          </p:cNvPr>
          <p:cNvSpPr txBox="1"/>
          <p:nvPr/>
        </p:nvSpPr>
        <p:spPr>
          <a:xfrm>
            <a:off x="8923138" y="2258685"/>
            <a:ext cx="2626608" cy="646331"/>
          </a:xfrm>
          <a:prstGeom prst="rect">
            <a:avLst/>
          </a:prstGeom>
          <a:solidFill>
            <a:srgbClr val="00274C">
              <a:alpha val="18039"/>
            </a:srgbClr>
          </a:solidFill>
          <a:ln w="19050">
            <a:solidFill>
              <a:srgbClr val="00274C"/>
            </a:solidFill>
          </a:ln>
        </p:spPr>
        <p:txBody>
          <a:bodyPr wrap="square" rtlCol="0">
            <a:spAutoFit/>
          </a:bodyPr>
          <a:lstStyle/>
          <a:p>
            <a:pPr algn="ctr"/>
            <a:r>
              <a:rPr lang="en-US" dirty="0">
                <a:solidFill>
                  <a:schemeClr val="tx1"/>
                </a:solidFill>
              </a:rPr>
              <a:t>One-to-one feature-to-augmentation map</a:t>
            </a:r>
          </a:p>
        </p:txBody>
      </p:sp>
      <p:cxnSp>
        <p:nvCxnSpPr>
          <p:cNvPr id="23" name="Straight Arrow Connector 22">
            <a:extLst>
              <a:ext uri="{FF2B5EF4-FFF2-40B4-BE49-F238E27FC236}">
                <a16:creationId xmlns:a16="http://schemas.microsoft.com/office/drawing/2014/main" id="{27158D90-2FB3-B38E-E775-27BE118DE937}"/>
              </a:ext>
            </a:extLst>
          </p:cNvPr>
          <p:cNvCxnSpPr>
            <a:cxnSpLocks/>
            <a:stCxn id="14" idx="0"/>
            <a:endCxn id="13" idx="2"/>
          </p:cNvCxnSpPr>
          <p:nvPr/>
        </p:nvCxnSpPr>
        <p:spPr>
          <a:xfrm flipV="1">
            <a:off x="6096000" y="2904610"/>
            <a:ext cx="0" cy="505219"/>
          </a:xfrm>
          <a:prstGeom prst="straightConnector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FECC5B5-82D9-16A2-128F-285F812D2F7B}"/>
              </a:ext>
            </a:extLst>
          </p:cNvPr>
          <p:cNvCxnSpPr>
            <a:cxnSpLocks/>
            <a:stCxn id="15" idx="1"/>
            <a:endCxn id="16" idx="2"/>
          </p:cNvCxnSpPr>
          <p:nvPr/>
        </p:nvCxnSpPr>
        <p:spPr>
          <a:xfrm rot="10800000">
            <a:off x="2780420" y="5194827"/>
            <a:ext cx="2436447" cy="636318"/>
          </a:xfrm>
          <a:prstGeom prst="bentConnector2">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75E9DCB-946A-D527-8A72-349F2B1DEAF7}"/>
              </a:ext>
            </a:extLst>
          </p:cNvPr>
          <p:cNvCxnSpPr>
            <a:cxnSpLocks/>
            <a:stCxn id="21" idx="0"/>
            <a:endCxn id="20" idx="3"/>
          </p:cNvCxnSpPr>
          <p:nvPr/>
        </p:nvCxnSpPr>
        <p:spPr>
          <a:xfrm rot="16200000" flipV="1">
            <a:off x="10548749" y="5044513"/>
            <a:ext cx="635265" cy="289564"/>
          </a:xfrm>
          <a:prstGeom prst="bentConnector2">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092B4C-2B73-4ACA-1F84-2EB3DC0F68B6}"/>
              </a:ext>
            </a:extLst>
          </p:cNvPr>
          <p:cNvCxnSpPr>
            <a:cxnSpLocks/>
            <a:stCxn id="15" idx="3"/>
            <a:endCxn id="20" idx="2"/>
          </p:cNvCxnSpPr>
          <p:nvPr/>
        </p:nvCxnSpPr>
        <p:spPr>
          <a:xfrm flipV="1">
            <a:off x="6975134" y="5194827"/>
            <a:ext cx="2433161" cy="636318"/>
          </a:xfrm>
          <a:prstGeom prst="bentConnector2">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B17AC8-7B69-A155-9A0C-539CE80B8A5C}"/>
              </a:ext>
            </a:extLst>
          </p:cNvPr>
          <p:cNvCxnSpPr>
            <a:cxnSpLocks/>
            <a:stCxn id="19" idx="2"/>
            <a:endCxn id="20" idx="0"/>
          </p:cNvCxnSpPr>
          <p:nvPr/>
        </p:nvCxnSpPr>
        <p:spPr>
          <a:xfrm>
            <a:off x="9408294" y="4052413"/>
            <a:ext cx="1" cy="496083"/>
          </a:xfrm>
          <a:prstGeom prst="straightConnector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D949CA2-DB9C-2014-25E3-90D9E07BBEF8}"/>
              </a:ext>
            </a:extLst>
          </p:cNvPr>
          <p:cNvCxnSpPr>
            <a:cxnSpLocks/>
            <a:stCxn id="18" idx="2"/>
            <a:endCxn id="16" idx="0"/>
          </p:cNvCxnSpPr>
          <p:nvPr/>
        </p:nvCxnSpPr>
        <p:spPr>
          <a:xfrm flipH="1">
            <a:off x="2780419" y="4056159"/>
            <a:ext cx="4427" cy="492337"/>
          </a:xfrm>
          <a:prstGeom prst="straightConnector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77D8BC-8ED5-8A8F-EC1A-E7D313AAECEE}"/>
              </a:ext>
            </a:extLst>
          </p:cNvPr>
          <p:cNvCxnSpPr>
            <a:cxnSpLocks/>
            <a:stCxn id="17" idx="3"/>
            <a:endCxn id="13" idx="1"/>
          </p:cNvCxnSpPr>
          <p:nvPr/>
        </p:nvCxnSpPr>
        <p:spPr>
          <a:xfrm>
            <a:off x="3268862" y="2581445"/>
            <a:ext cx="1513834" cy="0"/>
          </a:xfrm>
          <a:prstGeom prst="straightConnector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B3C4E7-D7AC-1CA5-7C1B-D0BE456D2DD0}"/>
              </a:ext>
            </a:extLst>
          </p:cNvPr>
          <p:cNvCxnSpPr>
            <a:cxnSpLocks/>
            <a:stCxn id="22" idx="1"/>
            <a:endCxn id="13" idx="3"/>
          </p:cNvCxnSpPr>
          <p:nvPr/>
        </p:nvCxnSpPr>
        <p:spPr>
          <a:xfrm flipH="1" flipV="1">
            <a:off x="7409304" y="2581445"/>
            <a:ext cx="1513834" cy="406"/>
          </a:xfrm>
          <a:prstGeom prst="straightConnector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220E40C-CA2D-D18A-1EA8-805A52F61A8F}"/>
              </a:ext>
            </a:extLst>
          </p:cNvPr>
          <p:cNvCxnSpPr>
            <a:cxnSpLocks/>
            <a:stCxn id="14" idx="2"/>
            <a:endCxn id="16" idx="3"/>
          </p:cNvCxnSpPr>
          <p:nvPr/>
        </p:nvCxnSpPr>
        <p:spPr>
          <a:xfrm rot="5400000">
            <a:off x="4687111" y="3462773"/>
            <a:ext cx="815502" cy="2002277"/>
          </a:xfrm>
          <a:prstGeom prst="bentConnector2">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99A6D70-CC68-AEB4-3BF7-17A37BDE7A79}"/>
              </a:ext>
            </a:extLst>
          </p:cNvPr>
          <p:cNvCxnSpPr>
            <a:cxnSpLocks/>
            <a:stCxn id="14" idx="2"/>
            <a:endCxn id="20" idx="1"/>
          </p:cNvCxnSpPr>
          <p:nvPr/>
        </p:nvCxnSpPr>
        <p:spPr>
          <a:xfrm rot="16200000" flipH="1">
            <a:off x="6687744" y="3464415"/>
            <a:ext cx="815502" cy="1998991"/>
          </a:xfrm>
          <a:prstGeom prst="bentConnector2">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2274A94-0F13-4EB6-899F-B04446816735}"/>
              </a:ext>
            </a:extLst>
          </p:cNvPr>
          <p:cNvCxnSpPr>
            <a:cxnSpLocks/>
            <a:stCxn id="17" idx="1"/>
            <a:endCxn id="16" idx="1"/>
          </p:cNvCxnSpPr>
          <p:nvPr/>
        </p:nvCxnSpPr>
        <p:spPr>
          <a:xfrm rot="10800000" flipH="1" flipV="1">
            <a:off x="644533" y="2581444"/>
            <a:ext cx="822581" cy="2290217"/>
          </a:xfrm>
          <a:prstGeom prst="bentConnector3">
            <a:avLst>
              <a:gd name="adj1" fmla="val -27791"/>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190D897-A3BF-7BE5-C697-F77831E70172}"/>
              </a:ext>
            </a:extLst>
          </p:cNvPr>
          <p:cNvCxnSpPr>
            <a:cxnSpLocks/>
            <a:stCxn id="22" idx="3"/>
            <a:endCxn id="20" idx="3"/>
          </p:cNvCxnSpPr>
          <p:nvPr/>
        </p:nvCxnSpPr>
        <p:spPr>
          <a:xfrm flipH="1">
            <a:off x="10721599" y="2581851"/>
            <a:ext cx="828147" cy="2289811"/>
          </a:xfrm>
          <a:prstGeom prst="bentConnector3">
            <a:avLst>
              <a:gd name="adj1" fmla="val -27604"/>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592E039-DAB4-67CF-DB05-D6F2C1923601}"/>
              </a:ext>
            </a:extLst>
          </p:cNvPr>
          <p:cNvCxnSpPr>
            <a:cxnSpLocks/>
            <a:stCxn id="18" idx="3"/>
            <a:endCxn id="13" idx="1"/>
          </p:cNvCxnSpPr>
          <p:nvPr/>
        </p:nvCxnSpPr>
        <p:spPr>
          <a:xfrm flipV="1">
            <a:off x="4097010" y="2581445"/>
            <a:ext cx="685686" cy="1151549"/>
          </a:xfrm>
          <a:prstGeom prst="bentConnector3">
            <a:avLst>
              <a:gd name="adj1" fmla="val 50000"/>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E6F3E5F5-D0ED-FE57-4D81-7D4BE8FEF85A}"/>
              </a:ext>
            </a:extLst>
          </p:cNvPr>
          <p:cNvCxnSpPr>
            <a:cxnSpLocks/>
            <a:stCxn id="19" idx="1"/>
            <a:endCxn id="13" idx="3"/>
          </p:cNvCxnSpPr>
          <p:nvPr/>
        </p:nvCxnSpPr>
        <p:spPr>
          <a:xfrm rot="10800000">
            <a:off x="7409304" y="2581446"/>
            <a:ext cx="685686" cy="1147803"/>
          </a:xfrm>
          <a:prstGeom prst="bentConnector3">
            <a:avLst>
              <a:gd name="adj1" fmla="val 50000"/>
            </a:avLst>
          </a:prstGeom>
          <a:ln w="19050">
            <a:solidFill>
              <a:srgbClr val="00274C"/>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58379B2-AADB-180C-C74D-DC745F3BE438}"/>
              </a:ext>
            </a:extLst>
          </p:cNvPr>
          <p:cNvSpPr txBox="1"/>
          <p:nvPr/>
        </p:nvSpPr>
        <p:spPr>
          <a:xfrm>
            <a:off x="257763" y="6079562"/>
            <a:ext cx="2222083" cy="261610"/>
          </a:xfrm>
          <a:prstGeom prst="rect">
            <a:avLst/>
          </a:prstGeom>
          <a:noFill/>
        </p:spPr>
        <p:txBody>
          <a:bodyPr wrap="none" rtlCol="0">
            <a:spAutoFit/>
          </a:bodyPr>
          <a:lstStyle/>
          <a:p>
            <a:r>
              <a:rPr lang="en-US" sz="1100" dirty="0"/>
              <a:t>Srivastava and </a:t>
            </a:r>
            <a:r>
              <a:rPr lang="en-US" sz="1100" dirty="0" err="1"/>
              <a:t>Duraisamy</a:t>
            </a:r>
            <a:r>
              <a:rPr lang="en-US" sz="1100" dirty="0"/>
              <a:t>, 2021</a:t>
            </a:r>
          </a:p>
        </p:txBody>
      </p:sp>
      <p:sp>
        <p:nvSpPr>
          <p:cNvPr id="38" name="TextBox 37">
            <a:extLst>
              <a:ext uri="{FF2B5EF4-FFF2-40B4-BE49-F238E27FC236}">
                <a16:creationId xmlns:a16="http://schemas.microsoft.com/office/drawing/2014/main" id="{AA146A76-777E-6BB3-92BD-C711EFB44DB6}"/>
              </a:ext>
            </a:extLst>
          </p:cNvPr>
          <p:cNvSpPr txBox="1"/>
          <p:nvPr/>
        </p:nvSpPr>
        <p:spPr>
          <a:xfrm>
            <a:off x="254833" y="1057693"/>
            <a:ext cx="11682335" cy="1092607"/>
          </a:xfrm>
          <a:prstGeom prst="rect">
            <a:avLst/>
          </a:prstGeom>
          <a:noFill/>
        </p:spPr>
        <p:txBody>
          <a:bodyPr wrap="square" rtlCol="0">
            <a:spAutoFit/>
          </a:bodyPr>
          <a:lstStyle/>
          <a:p>
            <a:pPr algn="ctr">
              <a:spcAft>
                <a:spcPts val="600"/>
              </a:spcAft>
            </a:pPr>
            <a:r>
              <a:rPr lang="en-US" sz="3000" b="1" dirty="0"/>
              <a:t>Learning and inference assisted by feature-space engineering</a:t>
            </a:r>
          </a:p>
          <a:p>
            <a:pPr algn="ctr">
              <a:spcAft>
                <a:spcPts val="600"/>
              </a:spcAft>
            </a:pPr>
            <a:r>
              <a:rPr lang="en-US" sz="3000" b="1" dirty="0"/>
              <a:t>(LIFE)</a:t>
            </a:r>
          </a:p>
        </p:txBody>
      </p:sp>
    </p:spTree>
    <p:extLst>
      <p:ext uri="{BB962C8B-B14F-4D97-AF65-F5344CB8AC3E}">
        <p14:creationId xmlns:p14="http://schemas.microsoft.com/office/powerpoint/2010/main" val="382354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E329-EB54-9C91-B13C-1050B41F6046}"/>
              </a:ext>
            </a:extLst>
          </p:cNvPr>
          <p:cNvSpPr>
            <a:spLocks noGrp="1"/>
          </p:cNvSpPr>
          <p:nvPr>
            <p:ph type="title"/>
          </p:nvPr>
        </p:nvSpPr>
        <p:spPr/>
        <p:txBody>
          <a:bodyPr/>
          <a:lstStyle/>
          <a:p>
            <a:r>
              <a:rPr lang="en-US" dirty="0"/>
              <a:t>Generalizability of PMMs</a:t>
            </a:r>
          </a:p>
        </p:txBody>
      </p:sp>
      <p:sp>
        <p:nvSpPr>
          <p:cNvPr id="4" name="Date Placeholder 3">
            <a:extLst>
              <a:ext uri="{FF2B5EF4-FFF2-40B4-BE49-F238E27FC236}">
                <a16:creationId xmlns:a16="http://schemas.microsoft.com/office/drawing/2014/main" id="{2BE40BF0-578F-2C51-215D-2BC6C192C654}"/>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338C6873-646D-AEAD-3E85-00BE8DDE9030}"/>
              </a:ext>
            </a:extLst>
          </p:cNvPr>
          <p:cNvSpPr>
            <a:spLocks noGrp="1"/>
          </p:cNvSpPr>
          <p:nvPr>
            <p:ph type="sldNum" sz="quarter" idx="12"/>
          </p:nvPr>
        </p:nvSpPr>
        <p:spPr/>
        <p:txBody>
          <a:bodyPr/>
          <a:lstStyle/>
          <a:p>
            <a:fld id="{CD0AC31E-F257-4252-8C10-9C6A2E40931F}" type="slidenum">
              <a:rPr lang="en-US" smtClean="0"/>
              <a:t>18</a:t>
            </a:fld>
            <a:endParaRPr lang="en-US"/>
          </a:p>
        </p:txBody>
      </p:sp>
      <p:pic>
        <p:nvPicPr>
          <p:cNvPr id="6" name="Picture 5">
            <a:extLst>
              <a:ext uri="{FF2B5EF4-FFF2-40B4-BE49-F238E27FC236}">
                <a16:creationId xmlns:a16="http://schemas.microsoft.com/office/drawing/2014/main" id="{CA30E11F-D4E7-E11D-829B-4606031CF9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872" y="1549050"/>
            <a:ext cx="6386291" cy="4768826"/>
          </a:xfrm>
          <a:prstGeom prst="rect">
            <a:avLst/>
          </a:prstGeom>
        </p:spPr>
      </p:pic>
      <p:sp>
        <p:nvSpPr>
          <p:cNvPr id="7" name="TextBox 6">
            <a:extLst>
              <a:ext uri="{FF2B5EF4-FFF2-40B4-BE49-F238E27FC236}">
                <a16:creationId xmlns:a16="http://schemas.microsoft.com/office/drawing/2014/main" id="{CBDC49C2-FB68-B8AB-E3D1-2E6F4ACC8159}"/>
              </a:ext>
            </a:extLst>
          </p:cNvPr>
          <p:cNvSpPr txBox="1"/>
          <p:nvPr/>
        </p:nvSpPr>
        <p:spPr>
          <a:xfrm>
            <a:off x="7178384" y="5364005"/>
            <a:ext cx="3695700" cy="646331"/>
          </a:xfrm>
          <a:prstGeom prst="rect">
            <a:avLst/>
          </a:prstGeom>
          <a:noFill/>
          <a:ln w="38100">
            <a:solidFill>
              <a:srgbClr val="00274C"/>
            </a:solidFill>
          </a:ln>
        </p:spPr>
        <p:txBody>
          <a:bodyPr wrap="square" rtlCol="0">
            <a:spAutoFit/>
          </a:bodyPr>
          <a:lstStyle/>
          <a:p>
            <a:pPr algn="ctr"/>
            <a:r>
              <a:rPr lang="en-US" dirty="0"/>
              <a:t>Generalizability depends on number of parameters</a:t>
            </a:r>
          </a:p>
        </p:txBody>
      </p:sp>
      <p:pic>
        <p:nvPicPr>
          <p:cNvPr id="8" name="Picture 7" descr="A red white and blue graph&#10;&#10;AI-generated content may be incorrect.">
            <a:extLst>
              <a:ext uri="{FF2B5EF4-FFF2-40B4-BE49-F238E27FC236}">
                <a16:creationId xmlns:a16="http://schemas.microsoft.com/office/drawing/2014/main" id="{E0E59CCB-C1D9-8398-4201-FB15CAD27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519" y="1289109"/>
            <a:ext cx="5680388" cy="1851606"/>
          </a:xfrm>
          <a:prstGeom prst="rect">
            <a:avLst/>
          </a:prstGeom>
        </p:spPr>
      </p:pic>
      <p:pic>
        <p:nvPicPr>
          <p:cNvPr id="9" name="Picture 8">
            <a:extLst>
              <a:ext uri="{FF2B5EF4-FFF2-40B4-BE49-F238E27FC236}">
                <a16:creationId xmlns:a16="http://schemas.microsoft.com/office/drawing/2014/main" id="{D4543230-4135-FC67-EABC-097B1BF2F9B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84519" y="3350697"/>
            <a:ext cx="5680388" cy="1849527"/>
          </a:xfrm>
          <a:prstGeom prst="rect">
            <a:avLst/>
          </a:prstGeom>
        </p:spPr>
      </p:pic>
      <p:sp>
        <p:nvSpPr>
          <p:cNvPr id="10" name="TextBox 9">
            <a:extLst>
              <a:ext uri="{FF2B5EF4-FFF2-40B4-BE49-F238E27FC236}">
                <a16:creationId xmlns:a16="http://schemas.microsoft.com/office/drawing/2014/main" id="{55ABE96F-97DA-F5E5-599B-438339A74BCD}"/>
              </a:ext>
            </a:extLst>
          </p:cNvPr>
          <p:cNvSpPr txBox="1"/>
          <p:nvPr/>
        </p:nvSpPr>
        <p:spPr>
          <a:xfrm>
            <a:off x="8324466" y="996039"/>
            <a:ext cx="1800493" cy="369332"/>
          </a:xfrm>
          <a:prstGeom prst="rect">
            <a:avLst/>
          </a:prstGeom>
          <a:noFill/>
        </p:spPr>
        <p:txBody>
          <a:bodyPr wrap="none" rtlCol="0">
            <a:spAutoFit/>
          </a:bodyPr>
          <a:lstStyle/>
          <a:p>
            <a:pPr algn="ctr"/>
            <a:r>
              <a:rPr lang="en-US" dirty="0"/>
              <a:t>Idealized Model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61401E-6251-F7EB-AC42-4B62BE01D60F}"/>
                  </a:ext>
                </a:extLst>
              </p:cNvPr>
              <p:cNvSpPr txBox="1"/>
              <p:nvPr/>
            </p:nvSpPr>
            <p:spPr>
              <a:xfrm>
                <a:off x="7540985" y="3073146"/>
                <a:ext cx="3367460" cy="369332"/>
              </a:xfrm>
              <a:prstGeom prst="rect">
                <a:avLst/>
              </a:prstGeom>
              <a:noFill/>
            </p:spPr>
            <p:txBody>
              <a:bodyPr wrap="none" rtlCol="0">
                <a:spAutoFit/>
              </a:bodyPr>
              <a:lstStyle/>
              <a:p>
                <a:pPr algn="ctr"/>
                <a:r>
                  <a:rPr lang="en-US" dirty="0"/>
                  <a:t>Inferred Augmentation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=41</m:t>
                    </m:r>
                  </m:oMath>
                </a14:m>
                <a:r>
                  <a:rPr lang="en-US" dirty="0"/>
                  <a:t>)</a:t>
                </a:r>
              </a:p>
            </p:txBody>
          </p:sp>
        </mc:Choice>
        <mc:Fallback xmlns="">
          <p:sp>
            <p:nvSpPr>
              <p:cNvPr id="11" name="TextBox 10">
                <a:extLst>
                  <a:ext uri="{FF2B5EF4-FFF2-40B4-BE49-F238E27FC236}">
                    <a16:creationId xmlns:a16="http://schemas.microsoft.com/office/drawing/2014/main" id="{D161401E-6251-F7EB-AC42-4B62BE01D60F}"/>
                  </a:ext>
                </a:extLst>
              </p:cNvPr>
              <p:cNvSpPr txBox="1">
                <a:spLocks noRot="1" noChangeAspect="1" noMove="1" noResize="1" noEditPoints="1" noAdjustHandles="1" noChangeArrowheads="1" noChangeShapeType="1" noTextEdit="1"/>
              </p:cNvSpPr>
              <p:nvPr/>
            </p:nvSpPr>
            <p:spPr>
              <a:xfrm>
                <a:off x="7540985" y="3073146"/>
                <a:ext cx="3367460" cy="369332"/>
              </a:xfrm>
              <a:prstGeom prst="rect">
                <a:avLst/>
              </a:prstGeom>
              <a:blipFill>
                <a:blip r:embed="rId5"/>
                <a:stretch>
                  <a:fillRect l="-1087" t="-8197" r="-1268" b="-245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843A6B9-171C-7676-C00F-F35BED8EC74F}"/>
              </a:ext>
            </a:extLst>
          </p:cNvPr>
          <p:cNvCxnSpPr>
            <a:cxnSpLocks/>
          </p:cNvCxnSpPr>
          <p:nvPr/>
        </p:nvCxnSpPr>
        <p:spPr>
          <a:xfrm flipH="1" flipV="1">
            <a:off x="5339443" y="4826326"/>
            <a:ext cx="1661432" cy="801801"/>
          </a:xfrm>
          <a:prstGeom prst="straightConnector1">
            <a:avLst/>
          </a:prstGeom>
          <a:ln w="57150">
            <a:solidFill>
              <a:srgbClr val="00274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F7F737-DDD6-55F7-718C-05861971B83D}"/>
              </a:ext>
            </a:extLst>
          </p:cNvPr>
          <p:cNvSpPr txBox="1"/>
          <p:nvPr/>
        </p:nvSpPr>
        <p:spPr>
          <a:xfrm>
            <a:off x="1371101" y="1098473"/>
            <a:ext cx="3695700" cy="646331"/>
          </a:xfrm>
          <a:prstGeom prst="rect">
            <a:avLst/>
          </a:prstGeom>
          <a:solidFill>
            <a:schemeClr val="bg1"/>
          </a:solidFill>
          <a:ln w="38100">
            <a:solidFill>
              <a:srgbClr val="00274C"/>
            </a:solidFill>
          </a:ln>
        </p:spPr>
        <p:txBody>
          <a:bodyPr wrap="square" rtlCol="0">
            <a:spAutoFit/>
          </a:bodyPr>
          <a:lstStyle/>
          <a:p>
            <a:pPr algn="ctr"/>
            <a:r>
              <a:rPr lang="en-US" dirty="0"/>
              <a:t>Returns to baseline away from training data</a:t>
            </a:r>
          </a:p>
        </p:txBody>
      </p:sp>
      <p:cxnSp>
        <p:nvCxnSpPr>
          <p:cNvPr id="14" name="Straight Arrow Connector 13">
            <a:extLst>
              <a:ext uri="{FF2B5EF4-FFF2-40B4-BE49-F238E27FC236}">
                <a16:creationId xmlns:a16="http://schemas.microsoft.com/office/drawing/2014/main" id="{006ACE9B-4F61-1EAA-6C2E-4279A485F655}"/>
              </a:ext>
            </a:extLst>
          </p:cNvPr>
          <p:cNvCxnSpPr>
            <a:cxnSpLocks/>
          </p:cNvCxnSpPr>
          <p:nvPr/>
        </p:nvCxnSpPr>
        <p:spPr>
          <a:xfrm flipH="1">
            <a:off x="1047654" y="1853103"/>
            <a:ext cx="504481" cy="1866573"/>
          </a:xfrm>
          <a:prstGeom prst="straightConnector1">
            <a:avLst/>
          </a:prstGeom>
          <a:ln w="57150">
            <a:solidFill>
              <a:srgbClr val="00274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9AD03B-BD44-479A-371D-7A2B0BCFB939}"/>
              </a:ext>
            </a:extLst>
          </p:cNvPr>
          <p:cNvCxnSpPr>
            <a:cxnSpLocks/>
          </p:cNvCxnSpPr>
          <p:nvPr/>
        </p:nvCxnSpPr>
        <p:spPr>
          <a:xfrm>
            <a:off x="4553243" y="1853103"/>
            <a:ext cx="312835" cy="1802243"/>
          </a:xfrm>
          <a:prstGeom prst="straightConnector1">
            <a:avLst/>
          </a:prstGeom>
          <a:ln w="57150">
            <a:solidFill>
              <a:srgbClr val="00274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695AE5-F4FD-B624-8329-98EE9F9F3B83}"/>
                  </a:ext>
                </a:extLst>
              </p:cNvPr>
              <p:cNvSpPr txBox="1"/>
              <p:nvPr/>
            </p:nvSpPr>
            <p:spPr>
              <a:xfrm>
                <a:off x="2765689" y="6122390"/>
                <a:ext cx="906524" cy="307777"/>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𝜈</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𝜈</m:t>
                      </m:r>
                    </m:oMath>
                  </m:oMathPara>
                </a14:m>
                <a:endParaRPr lang="en-US" sz="1400" dirty="0"/>
              </a:p>
            </p:txBody>
          </p:sp>
        </mc:Choice>
        <mc:Fallback xmlns="">
          <p:sp>
            <p:nvSpPr>
              <p:cNvPr id="16" name="TextBox 15">
                <a:extLst>
                  <a:ext uri="{FF2B5EF4-FFF2-40B4-BE49-F238E27FC236}">
                    <a16:creationId xmlns:a16="http://schemas.microsoft.com/office/drawing/2014/main" id="{C7695AE5-F4FD-B624-8329-98EE9F9F3B83}"/>
                  </a:ext>
                </a:extLst>
              </p:cNvPr>
              <p:cNvSpPr txBox="1">
                <a:spLocks noRot="1" noChangeAspect="1" noMove="1" noResize="1" noEditPoints="1" noAdjustHandles="1" noChangeArrowheads="1" noChangeShapeType="1" noTextEdit="1"/>
              </p:cNvSpPr>
              <p:nvPr/>
            </p:nvSpPr>
            <p:spPr>
              <a:xfrm>
                <a:off x="2765689" y="6122390"/>
                <a:ext cx="906524" cy="307777"/>
              </a:xfrm>
              <a:prstGeom prst="rect">
                <a:avLst/>
              </a:prstGeom>
              <a:blipFill>
                <a:blip r:embed="rId6"/>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8937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849D-E4D0-D35B-DFC5-2AE306206C6D}"/>
              </a:ext>
            </a:extLst>
          </p:cNvPr>
          <p:cNvSpPr>
            <a:spLocks noGrp="1"/>
          </p:cNvSpPr>
          <p:nvPr>
            <p:ph type="title"/>
          </p:nvPr>
        </p:nvSpPr>
        <p:spPr/>
        <p:txBody>
          <a:bodyPr/>
          <a:lstStyle/>
          <a:p>
            <a:r>
              <a:rPr lang="en-US" dirty="0"/>
              <a:t>Mesh File Format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B7A45A-EDA0-F5BA-8B23-7308A35F7C96}"/>
                  </a:ext>
                </a:extLst>
              </p:cNvPr>
              <p:cNvSpPr>
                <a:spLocks noGrp="1"/>
              </p:cNvSpPr>
              <p:nvPr>
                <p:ph idx="1"/>
              </p:nvPr>
            </p:nvSpPr>
            <p:spPr>
              <a:xfrm>
                <a:off x="7254240" y="929254"/>
                <a:ext cx="3314700" cy="5866037"/>
              </a:xfrm>
            </p:spPr>
            <p:txBody>
              <a:bodyPr>
                <a:normAutofit/>
              </a:bodyPr>
              <a:lstStyle/>
              <a:p>
                <a:r>
                  <a:rPr lang="en-US" dirty="0"/>
                  <a:t>Line 1 – Header</a:t>
                </a:r>
              </a:p>
              <a:p>
                <a:pPr lvl="1"/>
                <a:r>
                  <a:rPr lang="en-US" dirty="0"/>
                  <a:t>Number of dimensions</a:t>
                </a:r>
              </a:p>
              <a:p>
                <a:pPr lvl="1"/>
                <a:r>
                  <a:rPr lang="en-US" dirty="0"/>
                  <a:t>Number of cells in each dimension at coarsest level</a:t>
                </a:r>
              </a:p>
              <a:p>
                <a:pPr lvl="1"/>
                <a:r>
                  <a:rPr lang="en-US" dirty="0"/>
                  <a:t>Number of refinements</a:t>
                </a:r>
              </a:p>
              <a:p>
                <a:r>
                  <a:rPr lang="en-US" dirty="0"/>
                  <a:t>Section 1 – Mesh tree</a:t>
                </a:r>
              </a:p>
              <a:p>
                <a:pPr lvl="1"/>
                <a:r>
                  <a:rPr lang="en-US" dirty="0"/>
                  <a:t>-2 ⇒ Cell does not exist</a:t>
                </a:r>
              </a:p>
              <a:p>
                <a:pPr lvl="1"/>
                <a:r>
                  <a:rPr lang="en-US" dirty="0"/>
                  <a:t>-1 ⇒ Cell is refined</a:t>
                </a:r>
              </a:p>
              <a:p>
                <a:pPr lvl="1"/>
                <a14:m>
                  <m:oMath xmlns:m="http://schemas.openxmlformats.org/officeDocument/2006/math">
                    <m:r>
                      <a:rPr lang="en-US" b="0" i="1" smtClean="0">
                        <a:latin typeface="Cambria Math" panose="02040503050406030204" pitchFamily="18" charset="0"/>
                      </a:rPr>
                      <m:t>≥</m:t>
                    </m:r>
                  </m:oMath>
                </a14:m>
                <a:r>
                  <a:rPr lang="en-US" dirty="0"/>
                  <a:t>0 ⇒ Leaf cell</a:t>
                </a:r>
              </a:p>
              <a:p>
                <a:r>
                  <a:rPr lang="en-US" dirty="0"/>
                  <a:t>Section 2 – Cell-to-node</a:t>
                </a:r>
              </a:p>
              <a:p>
                <a:pPr lvl="1"/>
                <a:r>
                  <a:rPr lang="en-US" dirty="0"/>
                  <a:t>First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numbers – vertices</a:t>
                </a:r>
              </a:p>
              <a:p>
                <a:pPr lvl="1"/>
                <a:r>
                  <a:rPr lang="en-US" dirty="0"/>
                  <a:t>Remaining</a:t>
                </a:r>
              </a:p>
              <a:p>
                <a:pPr lvl="2"/>
                <a:r>
                  <a:rPr lang="en-US" dirty="0"/>
                  <a:t>-1 ⇒ No hanging node</a:t>
                </a:r>
              </a:p>
              <a:p>
                <a:pPr lvl="2"/>
                <a14:m>
                  <m:oMath xmlns:m="http://schemas.openxmlformats.org/officeDocument/2006/math">
                    <m:r>
                      <a:rPr lang="en-US" i="1">
                        <a:latin typeface="Cambria Math" panose="02040503050406030204" pitchFamily="18" charset="0"/>
                      </a:rPr>
                      <m:t>≥</m:t>
                    </m:r>
                  </m:oMath>
                </a14:m>
                <a:r>
                  <a:rPr lang="en-US" dirty="0"/>
                  <a:t>0 ⇒ Hanging node</a:t>
                </a:r>
              </a:p>
              <a:p>
                <a:pPr lvl="1"/>
                <a:endParaRPr lang="en-US" dirty="0"/>
              </a:p>
            </p:txBody>
          </p:sp>
        </mc:Choice>
        <mc:Fallback xmlns="">
          <p:sp>
            <p:nvSpPr>
              <p:cNvPr id="3" name="Content Placeholder 2">
                <a:extLst>
                  <a:ext uri="{FF2B5EF4-FFF2-40B4-BE49-F238E27FC236}">
                    <a16:creationId xmlns:a16="http://schemas.microsoft.com/office/drawing/2014/main" id="{0AB7A45A-EDA0-F5BA-8B23-7308A35F7C96}"/>
                  </a:ext>
                </a:extLst>
              </p:cNvPr>
              <p:cNvSpPr>
                <a:spLocks noGrp="1" noRot="1" noChangeAspect="1" noMove="1" noResize="1" noEditPoints="1" noAdjustHandles="1" noChangeArrowheads="1" noChangeShapeType="1" noTextEdit="1"/>
              </p:cNvSpPr>
              <p:nvPr>
                <p:ph idx="1"/>
              </p:nvPr>
            </p:nvSpPr>
            <p:spPr>
              <a:xfrm>
                <a:off x="7254240" y="929254"/>
                <a:ext cx="3314700" cy="5866037"/>
              </a:xfrm>
              <a:blipFill>
                <a:blip r:embed="rId2"/>
                <a:stretch>
                  <a:fillRect l="-1654" t="-935" r="-16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43476AA-5788-86F6-F8F3-2FF653501932}"/>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627CD504-C88A-A186-4C86-CB3B7EC590F8}"/>
              </a:ext>
            </a:extLst>
          </p:cNvPr>
          <p:cNvSpPr>
            <a:spLocks noGrp="1"/>
          </p:cNvSpPr>
          <p:nvPr>
            <p:ph type="sldNum" sz="quarter" idx="12"/>
          </p:nvPr>
        </p:nvSpPr>
        <p:spPr/>
        <p:txBody>
          <a:bodyPr/>
          <a:lstStyle/>
          <a:p>
            <a:fld id="{CD0AC31E-F257-4252-8C10-9C6A2E40931F}" type="slidenum">
              <a:rPr lang="en-US" smtClean="0"/>
              <a:t>19</a:t>
            </a:fld>
            <a:endParaRPr lang="en-US"/>
          </a:p>
        </p:txBody>
      </p:sp>
      <p:pic>
        <p:nvPicPr>
          <p:cNvPr id="7" name="Picture 6">
            <a:extLst>
              <a:ext uri="{FF2B5EF4-FFF2-40B4-BE49-F238E27FC236}">
                <a16:creationId xmlns:a16="http://schemas.microsoft.com/office/drawing/2014/main" id="{002A4655-5304-4B32-4C7F-46B655B86A2A}"/>
              </a:ext>
            </a:extLst>
          </p:cNvPr>
          <p:cNvPicPr>
            <a:picLocks noChangeAspect="1"/>
          </p:cNvPicPr>
          <p:nvPr/>
        </p:nvPicPr>
        <p:blipFill>
          <a:blip r:embed="rId3"/>
          <a:srcRect b="11060"/>
          <a:stretch>
            <a:fillRect/>
          </a:stretch>
        </p:blipFill>
        <p:spPr>
          <a:xfrm>
            <a:off x="1351617" y="929255"/>
            <a:ext cx="4112702" cy="2941320"/>
          </a:xfrm>
          <a:prstGeom prst="rect">
            <a:avLst/>
          </a:prstGeom>
        </p:spPr>
      </p:pic>
      <p:pic>
        <p:nvPicPr>
          <p:cNvPr id="9" name="Picture 8">
            <a:extLst>
              <a:ext uri="{FF2B5EF4-FFF2-40B4-BE49-F238E27FC236}">
                <a16:creationId xmlns:a16="http://schemas.microsoft.com/office/drawing/2014/main" id="{AAA7CF6E-BDD5-B86C-AE35-77A2E520F758}"/>
              </a:ext>
            </a:extLst>
          </p:cNvPr>
          <p:cNvPicPr>
            <a:picLocks noChangeAspect="1"/>
          </p:cNvPicPr>
          <p:nvPr/>
        </p:nvPicPr>
        <p:blipFill>
          <a:blip r:embed="rId4"/>
          <a:srcRect b="29725"/>
          <a:stretch>
            <a:fillRect/>
          </a:stretch>
        </p:blipFill>
        <p:spPr>
          <a:xfrm>
            <a:off x="1451429" y="4016058"/>
            <a:ext cx="3692850" cy="2779234"/>
          </a:xfrm>
          <a:prstGeom prst="rect">
            <a:avLst/>
          </a:prstGeom>
        </p:spPr>
      </p:pic>
    </p:spTree>
    <p:extLst>
      <p:ext uri="{BB962C8B-B14F-4D97-AF65-F5344CB8AC3E}">
        <p14:creationId xmlns:p14="http://schemas.microsoft.com/office/powerpoint/2010/main" val="390121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3FF9C1-3EA3-65E6-C493-936E20797D8C}"/>
              </a:ext>
            </a:extLst>
          </p:cNvPr>
          <p:cNvSpPr>
            <a:spLocks noGrp="1"/>
          </p:cNvSpPr>
          <p:nvPr>
            <p:ph type="title"/>
          </p:nvPr>
        </p:nvSpPr>
        <p:spPr/>
        <p:txBody>
          <a:bodyPr>
            <a:normAutofit fontScale="90000"/>
          </a:bodyPr>
          <a:lstStyle/>
          <a:p>
            <a:r>
              <a:rPr lang="en-US" dirty="0"/>
              <a:t>Generalizable Turbulence Models</a:t>
            </a:r>
          </a:p>
        </p:txBody>
      </p:sp>
      <p:sp>
        <p:nvSpPr>
          <p:cNvPr id="4" name="Date Placeholder 3">
            <a:extLst>
              <a:ext uri="{FF2B5EF4-FFF2-40B4-BE49-F238E27FC236}">
                <a16:creationId xmlns:a16="http://schemas.microsoft.com/office/drawing/2014/main" id="{7B401AF6-4DBF-02D5-58BF-D712AD697877}"/>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CDFDD0B6-BD81-CA7F-13D0-A61A43273B46}"/>
              </a:ext>
            </a:extLst>
          </p:cNvPr>
          <p:cNvSpPr>
            <a:spLocks noGrp="1"/>
          </p:cNvSpPr>
          <p:nvPr>
            <p:ph type="sldNum" sz="quarter" idx="12"/>
          </p:nvPr>
        </p:nvSpPr>
        <p:spPr/>
        <p:txBody>
          <a:bodyPr/>
          <a:lstStyle/>
          <a:p>
            <a:fld id="{CD0AC31E-F257-4252-8C10-9C6A2E40931F}" type="slidenum">
              <a:rPr lang="en-US" smtClean="0"/>
              <a:t>2</a:t>
            </a:fld>
            <a:endParaRPr lang="en-US"/>
          </a:p>
        </p:txBody>
      </p:sp>
      <p:sp>
        <p:nvSpPr>
          <p:cNvPr id="11" name="Content Placeholder 29">
            <a:extLst>
              <a:ext uri="{FF2B5EF4-FFF2-40B4-BE49-F238E27FC236}">
                <a16:creationId xmlns:a16="http://schemas.microsoft.com/office/drawing/2014/main" id="{239B0029-5B74-ADFA-32D7-7C0E3EDFC33D}"/>
              </a:ext>
            </a:extLst>
          </p:cNvPr>
          <p:cNvSpPr txBox="1">
            <a:spLocks/>
          </p:cNvSpPr>
          <p:nvPr/>
        </p:nvSpPr>
        <p:spPr>
          <a:xfrm>
            <a:off x="838200" y="1110615"/>
            <a:ext cx="10515600" cy="5475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Extract information from systems </a:t>
            </a:r>
            <a:r>
              <a:rPr lang="en-US" dirty="0">
                <a:solidFill>
                  <a:srgbClr val="FF0000"/>
                </a:solidFill>
              </a:rPr>
              <a:t>X</a:t>
            </a:r>
            <a:r>
              <a:rPr lang="en-US" baseline="-25000" dirty="0">
                <a:solidFill>
                  <a:srgbClr val="FF0000"/>
                </a:solidFill>
              </a:rPr>
              <a:t>1</a:t>
            </a:r>
            <a:r>
              <a:rPr lang="en-US" dirty="0">
                <a:solidFill>
                  <a:srgbClr val="FF0000"/>
                </a:solidFill>
              </a:rPr>
              <a:t>, X</a:t>
            </a:r>
            <a:r>
              <a:rPr lang="en-US" baseline="-25000" dirty="0">
                <a:solidFill>
                  <a:srgbClr val="FF0000"/>
                </a:solidFill>
              </a:rPr>
              <a:t>2</a:t>
            </a:r>
            <a:r>
              <a:rPr lang="en-US" dirty="0">
                <a:solidFill>
                  <a:srgbClr val="FF0000"/>
                </a:solidFill>
              </a:rPr>
              <a:t>,.. </a:t>
            </a:r>
            <a:r>
              <a:rPr lang="en-US" dirty="0" err="1">
                <a:solidFill>
                  <a:srgbClr val="FF0000"/>
                </a:solidFill>
              </a:rPr>
              <a:t>X</a:t>
            </a:r>
            <a:r>
              <a:rPr lang="en-US" baseline="-25000" dirty="0" err="1">
                <a:solidFill>
                  <a:srgbClr val="FF0000"/>
                </a:solidFill>
              </a:rPr>
              <a:t>n</a:t>
            </a:r>
            <a:r>
              <a:rPr lang="en-US" dirty="0"/>
              <a:t>, and make predictions in </a:t>
            </a:r>
            <a:r>
              <a:rPr lang="en-US" dirty="0">
                <a:solidFill>
                  <a:schemeClr val="accent6"/>
                </a:solidFill>
              </a:rPr>
              <a:t>different systems</a:t>
            </a:r>
            <a:r>
              <a:rPr lang="en-US" dirty="0">
                <a:solidFill>
                  <a:srgbClr val="32A641"/>
                </a:solidFill>
              </a:rPr>
              <a:t> </a:t>
            </a:r>
            <a:r>
              <a:rPr lang="en-US" dirty="0">
                <a:solidFill>
                  <a:srgbClr val="FF0000"/>
                </a:solidFill>
              </a:rPr>
              <a:t>Y, Z </a:t>
            </a:r>
            <a:r>
              <a:rPr lang="en-US" dirty="0"/>
              <a:t>that share similar physics</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grpSp>
        <p:nvGrpSpPr>
          <p:cNvPr id="12" name="Group 11">
            <a:extLst>
              <a:ext uri="{FF2B5EF4-FFF2-40B4-BE49-F238E27FC236}">
                <a16:creationId xmlns:a16="http://schemas.microsoft.com/office/drawing/2014/main" id="{03993D59-7A33-5FA6-E0A3-36ECFEC697F6}"/>
              </a:ext>
            </a:extLst>
          </p:cNvPr>
          <p:cNvGrpSpPr/>
          <p:nvPr/>
        </p:nvGrpSpPr>
        <p:grpSpPr>
          <a:xfrm>
            <a:off x="869649" y="1756943"/>
            <a:ext cx="10443669" cy="4125379"/>
            <a:chOff x="869649" y="939504"/>
            <a:chExt cx="10443669" cy="4125379"/>
          </a:xfrm>
        </p:grpSpPr>
        <p:pic>
          <p:nvPicPr>
            <p:cNvPr id="13" name="Picture 12" descr="Picture 1.png">
              <a:extLst>
                <a:ext uri="{FF2B5EF4-FFF2-40B4-BE49-F238E27FC236}">
                  <a16:creationId xmlns:a16="http://schemas.microsoft.com/office/drawing/2014/main" id="{6C1344B5-4014-9D8A-E2A0-2B7B7AC93E89}"/>
                </a:ext>
              </a:extLst>
            </p:cNvPr>
            <p:cNvPicPr>
              <a:picLocks noChangeAspect="1"/>
            </p:cNvPicPr>
            <p:nvPr/>
          </p:nvPicPr>
          <p:blipFill rotWithShape="1">
            <a:blip r:embed="rId2"/>
            <a:srcRect l="49551" t="62362" r="16137" b="14307"/>
            <a:stretch/>
          </p:blipFill>
          <p:spPr>
            <a:xfrm>
              <a:off x="8427244" y="1060516"/>
              <a:ext cx="2886074" cy="1371600"/>
            </a:xfrm>
            <a:prstGeom prst="rect">
              <a:avLst/>
            </a:prstGeom>
          </p:spPr>
        </p:pic>
        <p:pic>
          <p:nvPicPr>
            <p:cNvPr id="14" name="Picture 13">
              <a:extLst>
                <a:ext uri="{FF2B5EF4-FFF2-40B4-BE49-F238E27FC236}">
                  <a16:creationId xmlns:a16="http://schemas.microsoft.com/office/drawing/2014/main" id="{69908E4A-950D-810D-7988-2C4F96AD8B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96" t="4489" r="5363" b="1219"/>
            <a:stretch/>
          </p:blipFill>
          <p:spPr>
            <a:xfrm>
              <a:off x="5079681" y="939504"/>
              <a:ext cx="2032638" cy="1563040"/>
            </a:xfrm>
            <a:prstGeom prst="rect">
              <a:avLst/>
            </a:prstGeom>
          </p:spPr>
        </p:pic>
        <p:cxnSp>
          <p:nvCxnSpPr>
            <p:cNvPr id="15" name="Straight Arrow Connector 14">
              <a:extLst>
                <a:ext uri="{FF2B5EF4-FFF2-40B4-BE49-F238E27FC236}">
                  <a16:creationId xmlns:a16="http://schemas.microsoft.com/office/drawing/2014/main" id="{E0772B84-6109-7357-F59F-97E9AC8A44CA}"/>
                </a:ext>
              </a:extLst>
            </p:cNvPr>
            <p:cNvCxnSpPr>
              <a:cxnSpLocks/>
            </p:cNvCxnSpPr>
            <p:nvPr/>
          </p:nvCxnSpPr>
          <p:spPr>
            <a:xfrm>
              <a:off x="3764756" y="2399832"/>
              <a:ext cx="1223597" cy="504893"/>
            </a:xfrm>
            <a:prstGeom prst="straightConnector1">
              <a:avLst/>
            </a:prstGeom>
            <a:noFill/>
            <a:ln w="508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6" name="Picture 15">
              <a:extLst>
                <a:ext uri="{FF2B5EF4-FFF2-40B4-BE49-F238E27FC236}">
                  <a16:creationId xmlns:a16="http://schemas.microsoft.com/office/drawing/2014/main" id="{EC1D3D43-8C60-305F-2757-3A39ABF9FB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548"/>
            <a:stretch/>
          </p:blipFill>
          <p:spPr>
            <a:xfrm>
              <a:off x="869649" y="1028232"/>
              <a:ext cx="2895107" cy="1371600"/>
            </a:xfrm>
            <a:prstGeom prst="rect">
              <a:avLst/>
            </a:prstGeom>
          </p:spPr>
        </p:pic>
        <p:cxnSp>
          <p:nvCxnSpPr>
            <p:cNvPr id="17" name="Straight Arrow Connector 16">
              <a:extLst>
                <a:ext uri="{FF2B5EF4-FFF2-40B4-BE49-F238E27FC236}">
                  <a16:creationId xmlns:a16="http://schemas.microsoft.com/office/drawing/2014/main" id="{44CF92E5-C117-CC75-BF85-CD9B36CA6775}"/>
                </a:ext>
              </a:extLst>
            </p:cNvPr>
            <p:cNvCxnSpPr>
              <a:cxnSpLocks/>
            </p:cNvCxnSpPr>
            <p:nvPr/>
          </p:nvCxnSpPr>
          <p:spPr>
            <a:xfrm>
              <a:off x="6096000" y="2399832"/>
              <a:ext cx="0" cy="504893"/>
            </a:xfrm>
            <a:prstGeom prst="straightConnector1">
              <a:avLst/>
            </a:prstGeom>
            <a:noFill/>
            <a:ln w="508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8" name="Group 17">
              <a:extLst>
                <a:ext uri="{FF2B5EF4-FFF2-40B4-BE49-F238E27FC236}">
                  <a16:creationId xmlns:a16="http://schemas.microsoft.com/office/drawing/2014/main" id="{F55BE33D-31AB-ECBF-2D13-FF414A3C2BC5}"/>
                </a:ext>
              </a:extLst>
            </p:cNvPr>
            <p:cNvGrpSpPr/>
            <p:nvPr/>
          </p:nvGrpSpPr>
          <p:grpSpPr>
            <a:xfrm>
              <a:off x="1482840" y="3425878"/>
              <a:ext cx="8792746" cy="1639005"/>
              <a:chOff x="884086" y="3542079"/>
              <a:chExt cx="8792746" cy="1639005"/>
            </a:xfrm>
          </p:grpSpPr>
          <p:grpSp>
            <p:nvGrpSpPr>
              <p:cNvPr id="23" name="Group 22">
                <a:extLst>
                  <a:ext uri="{FF2B5EF4-FFF2-40B4-BE49-F238E27FC236}">
                    <a16:creationId xmlns:a16="http://schemas.microsoft.com/office/drawing/2014/main" id="{0D4008F3-1FBA-694E-F582-AD9F7D447B1E}"/>
                  </a:ext>
                </a:extLst>
              </p:cNvPr>
              <p:cNvGrpSpPr>
                <a:grpSpLocks noChangeAspect="1"/>
              </p:cNvGrpSpPr>
              <p:nvPr/>
            </p:nvGrpSpPr>
            <p:grpSpPr>
              <a:xfrm>
                <a:off x="884086" y="3542079"/>
                <a:ext cx="4876268" cy="1371601"/>
                <a:chOff x="1600405" y="3818811"/>
                <a:chExt cx="4336256" cy="1264114"/>
              </a:xfrm>
            </p:grpSpPr>
            <p:pic>
              <p:nvPicPr>
                <p:cNvPr id="25" name="Picture 24" descr="NASA X-43.gif">
                  <a:extLst>
                    <a:ext uri="{FF2B5EF4-FFF2-40B4-BE49-F238E27FC236}">
                      <a16:creationId xmlns:a16="http://schemas.microsoft.com/office/drawing/2014/main" id="{26AB021A-AB3C-6AFC-F8DE-6AE243872F8B}"/>
                    </a:ext>
                  </a:extLst>
                </p:cNvPr>
                <p:cNvPicPr>
                  <a:picLocks noChangeAspect="1"/>
                </p:cNvPicPr>
                <p:nvPr/>
              </p:nvPicPr>
              <p:blipFill rotWithShape="1">
                <a:blip r:embed="rId5">
                  <a:extLst>
                    <a:ext uri="{28A0092B-C50C-407E-A947-70E740481C1C}">
                      <a14:useLocalDpi xmlns:a14="http://schemas.microsoft.com/office/drawing/2010/main" val="0"/>
                    </a:ext>
                  </a:extLst>
                </a:blip>
                <a:srcRect l="14168" t="69660"/>
                <a:stretch/>
              </p:blipFill>
              <p:spPr>
                <a:xfrm>
                  <a:off x="1600405" y="4132313"/>
                  <a:ext cx="4336256" cy="950612"/>
                </a:xfrm>
                <a:prstGeom prst="rect">
                  <a:avLst/>
                </a:prstGeom>
              </p:spPr>
            </p:pic>
            <p:sp>
              <p:nvSpPr>
                <p:cNvPr id="26" name="Rectangle 25">
                  <a:extLst>
                    <a:ext uri="{FF2B5EF4-FFF2-40B4-BE49-F238E27FC236}">
                      <a16:creationId xmlns:a16="http://schemas.microsoft.com/office/drawing/2014/main" id="{5EDBA45A-2544-F508-51BB-747C810A4C89}"/>
                    </a:ext>
                  </a:extLst>
                </p:cNvPr>
                <p:cNvSpPr/>
                <p:nvPr/>
              </p:nvSpPr>
              <p:spPr>
                <a:xfrm>
                  <a:off x="1600405" y="3818811"/>
                  <a:ext cx="774187" cy="749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D0367F81-89D8-B5D6-6B10-D44C9A40A1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4994" y="3809484"/>
                <a:ext cx="3271838" cy="1371600"/>
              </a:xfrm>
              <a:prstGeom prst="rect">
                <a:avLst/>
              </a:prstGeom>
            </p:spPr>
          </p:pic>
        </p:grpSp>
        <p:cxnSp>
          <p:nvCxnSpPr>
            <p:cNvPr id="19" name="Straight Arrow Connector 18">
              <a:extLst>
                <a:ext uri="{FF2B5EF4-FFF2-40B4-BE49-F238E27FC236}">
                  <a16:creationId xmlns:a16="http://schemas.microsoft.com/office/drawing/2014/main" id="{B203ADC3-CC7B-A3FF-6171-07207D69C017}"/>
                </a:ext>
              </a:extLst>
            </p:cNvPr>
            <p:cNvCxnSpPr>
              <a:cxnSpLocks/>
            </p:cNvCxnSpPr>
            <p:nvPr/>
          </p:nvCxnSpPr>
          <p:spPr>
            <a:xfrm flipH="1">
              <a:off x="5079681" y="3342578"/>
              <a:ext cx="485300" cy="483926"/>
            </a:xfrm>
            <a:prstGeom prst="straightConnector1">
              <a:avLst/>
            </a:prstGeom>
            <a:noFill/>
            <a:ln w="508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AFF4509-DF81-1211-D615-AAC4FA2C17F3}"/>
                    </a:ext>
                  </a:extLst>
                </p:cNvPr>
                <p:cNvSpPr txBox="1"/>
                <p:nvPr/>
              </p:nvSpPr>
              <p:spPr>
                <a:xfrm>
                  <a:off x="4295775" y="2891236"/>
                  <a:ext cx="3600450" cy="451342"/>
                </a:xfrm>
                <a:prstGeom prst="rect">
                  <a:avLst/>
                </a:prstGeom>
                <a:noFill/>
              </p:spPr>
              <p:txBody>
                <a:bodyPr wrap="square" rtlCol="0" anchor="ctr">
                  <a:spAutoFit/>
                </a:bodyPr>
                <a:lstStyle/>
                <a:p>
                  <a:pPr/>
                  <a14:m>
                    <m:oMathPara xmlns:m="http://schemas.openxmlformats.org/officeDocument/2006/math">
                      <m:oMathParaPr>
                        <m:jc m:val="center"/>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ℛ</m:t>
                            </m:r>
                          </m:e>
                          <m:sub>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𝑎𝑢𝑔</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1" i="1">
                                        <a:latin typeface="Cambria Math" panose="02040503050406030204" pitchFamily="18" charset="0"/>
                                      </a:rPr>
                                    </m:ctrlPr>
                                  </m:accPr>
                                  <m:e>
                                    <m:r>
                                      <a:rPr lang="en-US" sz="2000" b="1" i="0">
                                        <a:latin typeface="Cambria Math" panose="02040503050406030204" pitchFamily="18" charset="0"/>
                                      </a:rPr>
                                      <m:t>𝐮</m:t>
                                    </m:r>
                                  </m:e>
                                </m:acc>
                              </m:e>
                              <m:sub>
                                <m:r>
                                  <a:rPr lang="en-US" sz="2000" i="1">
                                    <a:latin typeface="Cambria Math" panose="02040503050406030204" pitchFamily="18" charset="0"/>
                                  </a:rPr>
                                  <m:t>𝑚</m:t>
                                </m:r>
                              </m:sub>
                            </m:sSub>
                            <m:r>
                              <a:rPr lang="en-US" sz="2000" i="1">
                                <a:latin typeface="Cambria Math" panose="02040503050406030204" pitchFamily="18" charset="0"/>
                              </a:rPr>
                              <m:t>;</m:t>
                            </m:r>
                            <m:r>
                              <m:rPr>
                                <m:sty m:val="p"/>
                              </m:rPr>
                              <a:rPr lang="en-US" sz="2000" smtClean="0">
                                <a:solidFill>
                                  <a:schemeClr val="accent5"/>
                                </a:solidFill>
                                <a:latin typeface="Cambria Math" panose="02040503050406030204" pitchFamily="18" charset="0"/>
                              </a:rPr>
                              <m:t>β</m:t>
                            </m:r>
                            <m:d>
                              <m:dPr>
                                <m:ctrlPr>
                                  <a:rPr lang="en-US" sz="2000" i="1">
                                    <a:solidFill>
                                      <a:schemeClr val="accent5"/>
                                    </a:solidFill>
                                    <a:latin typeface="Cambria Math" panose="02040503050406030204" pitchFamily="18" charset="0"/>
                                  </a:rPr>
                                </m:ctrlPr>
                              </m:dPr>
                              <m:e>
                                <m:r>
                                  <a:rPr lang="en-US" sz="2000" b="1" i="1">
                                    <a:solidFill>
                                      <a:schemeClr val="accent5"/>
                                    </a:solidFill>
                                    <a:latin typeface="Cambria Math" panose="02040503050406030204" pitchFamily="18" charset="0"/>
                                  </a:rPr>
                                  <m:t>𝛈</m:t>
                                </m:r>
                                <m:d>
                                  <m:dPr>
                                    <m:ctrlPr>
                                      <a:rPr lang="en-US" sz="2000" i="1">
                                        <a:solidFill>
                                          <a:schemeClr val="accent5"/>
                                        </a:solidFill>
                                        <a:latin typeface="Cambria Math" panose="02040503050406030204" pitchFamily="18" charset="0"/>
                                      </a:rPr>
                                    </m:ctrlPr>
                                  </m:dPr>
                                  <m:e>
                                    <m:sSub>
                                      <m:sSubPr>
                                        <m:ctrlPr>
                                          <a:rPr lang="en-US" sz="2000" i="1">
                                            <a:solidFill>
                                              <a:schemeClr val="accent5"/>
                                            </a:solidFill>
                                            <a:latin typeface="Cambria Math" panose="02040503050406030204" pitchFamily="18" charset="0"/>
                                          </a:rPr>
                                        </m:ctrlPr>
                                      </m:sSubPr>
                                      <m:e>
                                        <m:acc>
                                          <m:accPr>
                                            <m:chr m:val="̃"/>
                                            <m:ctrlPr>
                                              <a:rPr lang="en-US" sz="2000" b="1" i="1">
                                                <a:solidFill>
                                                  <a:schemeClr val="accent5"/>
                                                </a:solidFill>
                                                <a:latin typeface="Cambria Math" panose="02040503050406030204" pitchFamily="18" charset="0"/>
                                              </a:rPr>
                                            </m:ctrlPr>
                                          </m:accPr>
                                          <m:e>
                                            <m:r>
                                              <a:rPr lang="en-US" sz="2000" b="1" i="1">
                                                <a:solidFill>
                                                  <a:schemeClr val="accent5"/>
                                                </a:solidFill>
                                                <a:latin typeface="Cambria Math" panose="02040503050406030204" pitchFamily="18" charset="0"/>
                                              </a:rPr>
                                              <m:t>𝐮</m:t>
                                            </m:r>
                                          </m:e>
                                        </m:acc>
                                      </m:e>
                                      <m:sub>
                                        <m:r>
                                          <a:rPr lang="en-US" sz="2000" i="1">
                                            <a:solidFill>
                                              <a:schemeClr val="accent5"/>
                                            </a:solidFill>
                                            <a:latin typeface="Cambria Math" panose="02040503050406030204" pitchFamily="18" charset="0"/>
                                          </a:rPr>
                                          <m:t>𝑚</m:t>
                                        </m:r>
                                      </m:sub>
                                    </m:sSub>
                                  </m:e>
                                </m:d>
                              </m:e>
                            </m:d>
                            <m:r>
                              <a:rPr lang="en-US" sz="2000" i="1">
                                <a:latin typeface="Cambria Math" panose="02040503050406030204" pitchFamily="18" charset="0"/>
                              </a:rPr>
                              <m:t>,</m:t>
                            </m:r>
                            <m:r>
                              <a:rPr lang="en-US" sz="2000" b="1" i="1">
                                <a:latin typeface="Cambria Math" panose="02040503050406030204" pitchFamily="18" charset="0"/>
                              </a:rPr>
                              <m:t>𝛏</m:t>
                            </m:r>
                          </m:e>
                        </m:d>
                        <m:r>
                          <a:rPr lang="en-US" sz="2000" i="1">
                            <a:latin typeface="Cambria Math" panose="02040503050406030204" pitchFamily="18" charset="0"/>
                          </a:rPr>
                          <m:t>=0</m:t>
                        </m:r>
                      </m:oMath>
                    </m:oMathPara>
                  </a14:m>
                  <a:endParaRPr lang="en-US" sz="2000" dirty="0"/>
                </a:p>
              </p:txBody>
            </p:sp>
          </mc:Choice>
          <mc:Fallback xmlns="">
            <p:sp>
              <p:nvSpPr>
                <p:cNvPr id="20" name="TextBox 19">
                  <a:extLst>
                    <a:ext uri="{FF2B5EF4-FFF2-40B4-BE49-F238E27FC236}">
                      <a16:creationId xmlns:a16="http://schemas.microsoft.com/office/drawing/2014/main" id="{5049474E-FA7B-722E-5619-43F13880012A}"/>
                    </a:ext>
                  </a:extLst>
                </p:cNvPr>
                <p:cNvSpPr txBox="1">
                  <a:spLocks noRot="1" noChangeAspect="1" noMove="1" noResize="1" noEditPoints="1" noAdjustHandles="1" noChangeArrowheads="1" noChangeShapeType="1" noTextEdit="1"/>
                </p:cNvSpPr>
                <p:nvPr/>
              </p:nvSpPr>
              <p:spPr>
                <a:xfrm>
                  <a:off x="4295775" y="2891236"/>
                  <a:ext cx="3600450" cy="451342"/>
                </a:xfrm>
                <a:prstGeom prst="rect">
                  <a:avLst/>
                </a:prstGeom>
                <a:blipFill>
                  <a:blip r:embed="rId8"/>
                  <a:stretch>
                    <a:fillRect b="-8108"/>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D831873-5B02-E195-C4B9-E5A34C420333}"/>
                </a:ext>
              </a:extLst>
            </p:cNvPr>
            <p:cNvCxnSpPr>
              <a:cxnSpLocks/>
            </p:cNvCxnSpPr>
            <p:nvPr/>
          </p:nvCxnSpPr>
          <p:spPr>
            <a:xfrm flipH="1">
              <a:off x="7196468" y="2440487"/>
              <a:ext cx="1230776" cy="464238"/>
            </a:xfrm>
            <a:prstGeom prst="straightConnector1">
              <a:avLst/>
            </a:prstGeom>
            <a:noFill/>
            <a:ln w="508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0C8E71AC-42C8-E597-038C-1987E8E71A00}"/>
                </a:ext>
              </a:extLst>
            </p:cNvPr>
            <p:cNvCxnSpPr>
              <a:cxnSpLocks/>
            </p:cNvCxnSpPr>
            <p:nvPr/>
          </p:nvCxnSpPr>
          <p:spPr>
            <a:xfrm>
              <a:off x="6623050" y="3336681"/>
              <a:ext cx="485300" cy="483926"/>
            </a:xfrm>
            <a:prstGeom prst="straightConnector1">
              <a:avLst/>
            </a:prstGeom>
            <a:noFill/>
            <a:ln w="508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27" name="TextBox 26">
            <a:extLst>
              <a:ext uri="{FF2B5EF4-FFF2-40B4-BE49-F238E27FC236}">
                <a16:creationId xmlns:a16="http://schemas.microsoft.com/office/drawing/2014/main" id="{59685AA5-2859-3EA4-9EE4-0B7050D268C2}"/>
              </a:ext>
            </a:extLst>
          </p:cNvPr>
          <p:cNvSpPr txBox="1"/>
          <p:nvPr/>
        </p:nvSpPr>
        <p:spPr>
          <a:xfrm>
            <a:off x="2442596" y="6024091"/>
            <a:ext cx="7306808" cy="492443"/>
          </a:xfrm>
          <a:prstGeom prst="rect">
            <a:avLst/>
          </a:prstGeom>
          <a:noFill/>
          <a:ln w="38100">
            <a:solidFill>
              <a:srgbClr val="00274C"/>
            </a:solidFill>
          </a:ln>
        </p:spPr>
        <p:txBody>
          <a:bodyPr wrap="none" tIns="91440" bIns="91440" rtlCol="0">
            <a:spAutoFit/>
          </a:bodyPr>
          <a:lstStyle/>
          <a:p>
            <a:pPr algn="ctr"/>
            <a:r>
              <a:rPr lang="en-US" sz="2000" dirty="0"/>
              <a:t>Generalizable ⇒ predictive capability on unseen configurations</a:t>
            </a:r>
          </a:p>
        </p:txBody>
      </p:sp>
    </p:spTree>
    <p:extLst>
      <p:ext uri="{BB962C8B-B14F-4D97-AF65-F5344CB8AC3E}">
        <p14:creationId xmlns:p14="http://schemas.microsoft.com/office/powerpoint/2010/main" val="327554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EE93-9921-A16A-4AD2-E8EDB02E5C4C}"/>
              </a:ext>
            </a:extLst>
          </p:cNvPr>
          <p:cNvSpPr>
            <a:spLocks noGrp="1"/>
          </p:cNvSpPr>
          <p:nvPr>
            <p:ph type="title"/>
          </p:nvPr>
        </p:nvSpPr>
        <p:spPr/>
        <p:txBody>
          <a:bodyPr/>
          <a:lstStyle/>
          <a:p>
            <a:r>
              <a:rPr lang="en-US" dirty="0"/>
              <a:t>Full PMM Output Algorithm</a:t>
            </a:r>
          </a:p>
        </p:txBody>
      </p:sp>
      <p:sp>
        <p:nvSpPr>
          <p:cNvPr id="4" name="Date Placeholder 3">
            <a:extLst>
              <a:ext uri="{FF2B5EF4-FFF2-40B4-BE49-F238E27FC236}">
                <a16:creationId xmlns:a16="http://schemas.microsoft.com/office/drawing/2014/main" id="{BF2E31AE-C694-B164-F157-FA3B1903D2EA}"/>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F1DEC180-4F9E-A322-5113-DCF48EA3FE02}"/>
              </a:ext>
            </a:extLst>
          </p:cNvPr>
          <p:cNvSpPr>
            <a:spLocks noGrp="1"/>
          </p:cNvSpPr>
          <p:nvPr>
            <p:ph type="sldNum" sz="quarter" idx="12"/>
          </p:nvPr>
        </p:nvSpPr>
        <p:spPr/>
        <p:txBody>
          <a:bodyPr/>
          <a:lstStyle/>
          <a:p>
            <a:fld id="{CD0AC31E-F257-4252-8C10-9C6A2E40931F}" type="slidenum">
              <a:rPr lang="en-US" smtClean="0"/>
              <a:t>20</a:t>
            </a:fld>
            <a:endParaRPr lang="en-US"/>
          </a:p>
        </p:txBody>
      </p:sp>
      <p:pic>
        <p:nvPicPr>
          <p:cNvPr id="7" name="Picture 6">
            <a:extLst>
              <a:ext uri="{FF2B5EF4-FFF2-40B4-BE49-F238E27FC236}">
                <a16:creationId xmlns:a16="http://schemas.microsoft.com/office/drawing/2014/main" id="{B281B8E6-0F01-C7DE-B65E-54A70FCA57C5}"/>
              </a:ext>
            </a:extLst>
          </p:cNvPr>
          <p:cNvPicPr>
            <a:picLocks noChangeAspect="1"/>
          </p:cNvPicPr>
          <p:nvPr/>
        </p:nvPicPr>
        <p:blipFill>
          <a:blip r:embed="rId2"/>
          <a:stretch>
            <a:fillRect/>
          </a:stretch>
        </p:blipFill>
        <p:spPr>
          <a:xfrm>
            <a:off x="3903154" y="851120"/>
            <a:ext cx="4385692" cy="6006879"/>
          </a:xfrm>
          <a:prstGeom prst="rect">
            <a:avLst/>
          </a:prstGeom>
        </p:spPr>
      </p:pic>
    </p:spTree>
    <p:extLst>
      <p:ext uri="{BB962C8B-B14F-4D97-AF65-F5344CB8AC3E}">
        <p14:creationId xmlns:p14="http://schemas.microsoft.com/office/powerpoint/2010/main" val="328852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6B26-598F-FCE7-5484-727918275372}"/>
              </a:ext>
            </a:extLst>
          </p:cNvPr>
          <p:cNvSpPr>
            <a:spLocks noGrp="1"/>
          </p:cNvSpPr>
          <p:nvPr>
            <p:ph type="title"/>
          </p:nvPr>
        </p:nvSpPr>
        <p:spPr/>
        <p:txBody>
          <a:bodyPr/>
          <a:lstStyle/>
          <a:p>
            <a:r>
              <a:rPr lang="en-US" dirty="0"/>
              <a:t>Ensuring Robustness</a:t>
            </a:r>
          </a:p>
        </p:txBody>
      </p:sp>
      <p:sp>
        <p:nvSpPr>
          <p:cNvPr id="3" name="Content Placeholder 2">
            <a:extLst>
              <a:ext uri="{FF2B5EF4-FFF2-40B4-BE49-F238E27FC236}">
                <a16:creationId xmlns:a16="http://schemas.microsoft.com/office/drawing/2014/main" id="{2FF65B31-E0BA-0776-EEF7-5481FEB2900A}"/>
              </a:ext>
            </a:extLst>
          </p:cNvPr>
          <p:cNvSpPr>
            <a:spLocks noGrp="1"/>
          </p:cNvSpPr>
          <p:nvPr>
            <p:ph idx="1"/>
          </p:nvPr>
        </p:nvSpPr>
        <p:spPr/>
        <p:txBody>
          <a:bodyPr/>
          <a:lstStyle/>
          <a:p>
            <a:r>
              <a:rPr lang="en-US" dirty="0"/>
              <a:t>Typically, ML models use neural networks</a:t>
            </a:r>
          </a:p>
          <a:p>
            <a:pPr lvl="1"/>
            <a:r>
              <a:rPr lang="en-US" dirty="0"/>
              <a:t>Excellent approximators</a:t>
            </a:r>
          </a:p>
          <a:p>
            <a:pPr lvl="1"/>
            <a:r>
              <a:rPr lang="en-US" dirty="0"/>
              <a:t>Drawbacks</a:t>
            </a:r>
          </a:p>
          <a:p>
            <a:pPr lvl="2"/>
            <a:r>
              <a:rPr lang="en-US" dirty="0"/>
              <a:t>Poor extrapolators</a:t>
            </a:r>
          </a:p>
          <a:p>
            <a:pPr lvl="2"/>
            <a:r>
              <a:rPr lang="en-US" dirty="0"/>
              <a:t>Many design and training options</a:t>
            </a:r>
          </a:p>
          <a:p>
            <a:pPr lvl="2"/>
            <a:r>
              <a:rPr lang="en-US" dirty="0"/>
              <a:t>Expensive to train</a:t>
            </a:r>
          </a:p>
          <a:p>
            <a:endParaRPr lang="en-US" dirty="0"/>
          </a:p>
          <a:p>
            <a:endParaRPr lang="en-US" dirty="0"/>
          </a:p>
          <a:p>
            <a:endParaRPr lang="en-US" dirty="0"/>
          </a:p>
          <a:p>
            <a:r>
              <a:rPr lang="en-US" b="1" dirty="0"/>
              <a:t>Answer: </a:t>
            </a:r>
            <a:r>
              <a:rPr lang="en-US" dirty="0"/>
              <a:t>localized learning</a:t>
            </a:r>
          </a:p>
          <a:p>
            <a:pPr lvl="1"/>
            <a:r>
              <a:rPr lang="en-US" dirty="0"/>
              <a:t>ML model should only deviate from baseline in regions with data</a:t>
            </a:r>
          </a:p>
          <a:p>
            <a:pPr lvl="1"/>
            <a:r>
              <a:rPr lang="en-US" dirty="0"/>
              <a:t>At worst, ML model predicts baseline behavior</a:t>
            </a:r>
          </a:p>
          <a:p>
            <a:pPr lvl="1"/>
            <a:r>
              <a:rPr lang="en-US" dirty="0"/>
              <a:t>Ensures physically realizable predictions</a:t>
            </a:r>
          </a:p>
        </p:txBody>
      </p:sp>
      <p:sp>
        <p:nvSpPr>
          <p:cNvPr id="4" name="Date Placeholder 3">
            <a:extLst>
              <a:ext uri="{FF2B5EF4-FFF2-40B4-BE49-F238E27FC236}">
                <a16:creationId xmlns:a16="http://schemas.microsoft.com/office/drawing/2014/main" id="{B02F007A-F2D2-A890-8506-962B1C9FF12C}"/>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3E9F13DC-5A91-607F-F9AF-1D3C6BC5A633}"/>
              </a:ext>
            </a:extLst>
          </p:cNvPr>
          <p:cNvSpPr>
            <a:spLocks noGrp="1"/>
          </p:cNvSpPr>
          <p:nvPr>
            <p:ph type="sldNum" sz="quarter" idx="12"/>
          </p:nvPr>
        </p:nvSpPr>
        <p:spPr/>
        <p:txBody>
          <a:bodyPr/>
          <a:lstStyle/>
          <a:p>
            <a:fld id="{CD0AC31E-F257-4252-8C10-9C6A2E40931F}" type="slidenum">
              <a:rPr lang="en-US" smtClean="0"/>
              <a:t>3</a:t>
            </a:fld>
            <a:endParaRPr lang="en-US"/>
          </a:p>
        </p:txBody>
      </p:sp>
      <p:sp>
        <p:nvSpPr>
          <p:cNvPr id="6" name="TextBox 5">
            <a:extLst>
              <a:ext uri="{FF2B5EF4-FFF2-40B4-BE49-F238E27FC236}">
                <a16:creationId xmlns:a16="http://schemas.microsoft.com/office/drawing/2014/main" id="{E8827441-536C-21B5-1DFC-AAE2716FA481}"/>
              </a:ext>
            </a:extLst>
          </p:cNvPr>
          <p:cNvSpPr txBox="1"/>
          <p:nvPr/>
        </p:nvSpPr>
        <p:spPr>
          <a:xfrm>
            <a:off x="2081920" y="3381546"/>
            <a:ext cx="8028160" cy="553998"/>
          </a:xfrm>
          <a:prstGeom prst="rect">
            <a:avLst/>
          </a:prstGeom>
          <a:noFill/>
          <a:ln w="38100">
            <a:solidFill>
              <a:srgbClr val="00274C"/>
            </a:solidFill>
          </a:ln>
        </p:spPr>
        <p:txBody>
          <a:bodyPr wrap="none" tIns="91440" bIns="91440" rtlCol="0">
            <a:spAutoFit/>
          </a:bodyPr>
          <a:lstStyle/>
          <a:p>
            <a:pPr algn="ctr"/>
            <a:r>
              <a:rPr lang="en-US" sz="2400" b="1" dirty="0"/>
              <a:t>How can we ensure robustness during extrapolation?</a:t>
            </a:r>
          </a:p>
        </p:txBody>
      </p:sp>
      <p:cxnSp>
        <p:nvCxnSpPr>
          <p:cNvPr id="8" name="Straight Connector 7">
            <a:extLst>
              <a:ext uri="{FF2B5EF4-FFF2-40B4-BE49-F238E27FC236}">
                <a16:creationId xmlns:a16="http://schemas.microsoft.com/office/drawing/2014/main" id="{2C2AA3A6-DBAC-D7A9-D208-37A8E74A0CB0}"/>
              </a:ext>
            </a:extLst>
          </p:cNvPr>
          <p:cNvCxnSpPr>
            <a:cxnSpLocks/>
          </p:cNvCxnSpPr>
          <p:nvPr/>
        </p:nvCxnSpPr>
        <p:spPr>
          <a:xfrm>
            <a:off x="1104900" y="1341120"/>
            <a:ext cx="48082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021F-27C0-6DDB-873F-72403EB39988}"/>
              </a:ext>
            </a:extLst>
          </p:cNvPr>
          <p:cNvSpPr>
            <a:spLocks noGrp="1"/>
          </p:cNvSpPr>
          <p:nvPr>
            <p:ph type="title"/>
          </p:nvPr>
        </p:nvSpPr>
        <p:spPr/>
        <p:txBody>
          <a:bodyPr>
            <a:normAutofit fontScale="90000"/>
          </a:bodyPr>
          <a:lstStyle/>
          <a:p>
            <a:r>
              <a:rPr lang="en-US" dirty="0"/>
              <a:t>Piecewise Multilinear Maps (PMMs)</a:t>
            </a:r>
          </a:p>
        </p:txBody>
      </p:sp>
      <p:sp>
        <p:nvSpPr>
          <p:cNvPr id="3" name="Content Placeholder 2">
            <a:extLst>
              <a:ext uri="{FF2B5EF4-FFF2-40B4-BE49-F238E27FC236}">
                <a16:creationId xmlns:a16="http://schemas.microsoft.com/office/drawing/2014/main" id="{ADF0DE2A-D3BA-502F-7E39-75FE27907685}"/>
              </a:ext>
            </a:extLst>
          </p:cNvPr>
          <p:cNvSpPr>
            <a:spLocks noGrp="1"/>
          </p:cNvSpPr>
          <p:nvPr>
            <p:ph idx="1"/>
          </p:nvPr>
        </p:nvSpPr>
        <p:spPr/>
        <p:txBody>
          <a:bodyPr/>
          <a:lstStyle/>
          <a:p>
            <a:r>
              <a:rPr lang="en-US" dirty="0"/>
              <a:t>Discretize feature-space</a:t>
            </a:r>
          </a:p>
          <a:p>
            <a:r>
              <a:rPr lang="en-US" dirty="0"/>
              <a:t>Model parameters are desired output values</a:t>
            </a:r>
          </a:p>
          <a:p>
            <a:r>
              <a:rPr lang="en-US" dirty="0"/>
              <a:t>Parameters only change if data is nearby</a:t>
            </a:r>
          </a:p>
          <a:p>
            <a:pPr lvl="1"/>
            <a:r>
              <a:rPr lang="en-US" dirty="0"/>
              <a:t>Intrinsically implements localized learning</a:t>
            </a:r>
          </a:p>
          <a:p>
            <a:r>
              <a:rPr lang="en-US" dirty="0"/>
              <a:t>Uniform discretization</a:t>
            </a:r>
          </a:p>
          <a:p>
            <a:pPr lvl="1"/>
            <a:r>
              <a:rPr lang="en-US" dirty="0"/>
              <a:t>PMM structure is implicitly stored</a:t>
            </a:r>
          </a:p>
          <a:p>
            <a:pPr lvl="1"/>
            <a:r>
              <a:rPr lang="en-US" dirty="0"/>
              <a:t>Constant-time complexity output calculation</a:t>
            </a:r>
          </a:p>
          <a:p>
            <a:pPr lvl="1"/>
            <a:r>
              <a:rPr lang="en-US" dirty="0"/>
              <a:t>Simple implementation</a:t>
            </a:r>
          </a:p>
          <a:p>
            <a:r>
              <a:rPr lang="en-US" dirty="0"/>
              <a:t>Shown to outperform neural networks</a:t>
            </a:r>
          </a:p>
          <a:p>
            <a:pPr lvl="1"/>
            <a:r>
              <a:rPr lang="en-US" dirty="0"/>
              <a:t>Easier to train</a:t>
            </a:r>
          </a:p>
          <a:p>
            <a:pPr lvl="1"/>
            <a:r>
              <a:rPr lang="en-US" dirty="0"/>
              <a:t>Consistent, robust extrapolative behavior</a:t>
            </a:r>
          </a:p>
          <a:p>
            <a:pPr lvl="1"/>
            <a:r>
              <a:rPr lang="en-US" dirty="0"/>
              <a:t>Improved generalizability</a:t>
            </a:r>
          </a:p>
        </p:txBody>
      </p:sp>
      <p:sp>
        <p:nvSpPr>
          <p:cNvPr id="4" name="Date Placeholder 3">
            <a:extLst>
              <a:ext uri="{FF2B5EF4-FFF2-40B4-BE49-F238E27FC236}">
                <a16:creationId xmlns:a16="http://schemas.microsoft.com/office/drawing/2014/main" id="{547E6A4C-A0C4-C650-DDC2-1F30F7C0C69A}"/>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B0B9B2FC-1166-376C-C647-0292AEA2776F}"/>
              </a:ext>
            </a:extLst>
          </p:cNvPr>
          <p:cNvSpPr>
            <a:spLocks noGrp="1"/>
          </p:cNvSpPr>
          <p:nvPr>
            <p:ph type="sldNum" sz="quarter" idx="12"/>
          </p:nvPr>
        </p:nvSpPr>
        <p:spPr/>
        <p:txBody>
          <a:bodyPr/>
          <a:lstStyle/>
          <a:p>
            <a:fld id="{CD0AC31E-F257-4252-8C10-9C6A2E40931F}" type="slidenum">
              <a:rPr lang="en-US" smtClean="0"/>
              <a:t>4</a:t>
            </a:fld>
            <a:endParaRPr lang="en-US"/>
          </a:p>
        </p:txBody>
      </p:sp>
      <p:pic>
        <p:nvPicPr>
          <p:cNvPr id="7" name="Graphic 6">
            <a:extLst>
              <a:ext uri="{FF2B5EF4-FFF2-40B4-BE49-F238E27FC236}">
                <a16:creationId xmlns:a16="http://schemas.microsoft.com/office/drawing/2014/main" id="{C5C258EC-00A8-FCC0-0C27-22DF4D8A8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9800" y="1034356"/>
            <a:ext cx="4044302" cy="4044302"/>
          </a:xfrm>
          <a:prstGeom prst="rect">
            <a:avLst/>
          </a:prstGeom>
        </p:spPr>
      </p:pic>
      <p:pic>
        <p:nvPicPr>
          <p:cNvPr id="8" name="Picture 7">
            <a:extLst>
              <a:ext uri="{FF2B5EF4-FFF2-40B4-BE49-F238E27FC236}">
                <a16:creationId xmlns:a16="http://schemas.microsoft.com/office/drawing/2014/main" id="{AE30714B-7B8D-EFCF-5A87-2BD5666AE5FE}"/>
              </a:ext>
            </a:extLst>
          </p:cNvPr>
          <p:cNvPicPr>
            <a:picLocks noChangeAspect="1"/>
          </p:cNvPicPr>
          <p:nvPr/>
        </p:nvPicPr>
        <p:blipFill>
          <a:blip r:embed="rId4"/>
          <a:stretch>
            <a:fillRect/>
          </a:stretch>
        </p:blipFill>
        <p:spPr>
          <a:xfrm>
            <a:off x="6759208" y="4879720"/>
            <a:ext cx="4859011" cy="1915572"/>
          </a:xfrm>
          <a:prstGeom prst="rect">
            <a:avLst/>
          </a:prstGeom>
        </p:spPr>
      </p:pic>
      <p:sp>
        <p:nvSpPr>
          <p:cNvPr id="9" name="Arc 8">
            <a:extLst>
              <a:ext uri="{FF2B5EF4-FFF2-40B4-BE49-F238E27FC236}">
                <a16:creationId xmlns:a16="http://schemas.microsoft.com/office/drawing/2014/main" id="{4076ABBD-0FBC-ECBB-6BE2-FFB0CB331CBE}"/>
              </a:ext>
            </a:extLst>
          </p:cNvPr>
          <p:cNvSpPr/>
          <p:nvPr/>
        </p:nvSpPr>
        <p:spPr>
          <a:xfrm>
            <a:off x="9659782" y="3309231"/>
            <a:ext cx="2161903" cy="1904370"/>
          </a:xfrm>
          <a:prstGeom prst="arc">
            <a:avLst>
              <a:gd name="adj1" fmla="val 16264287"/>
              <a:gd name="adj2" fmla="val 1731810"/>
            </a:avLst>
          </a:prstGeom>
          <a:ln w="381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914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481D-0D14-14B7-9F87-00F2665B3655}"/>
              </a:ext>
            </a:extLst>
          </p:cNvPr>
          <p:cNvSpPr>
            <a:spLocks noGrp="1"/>
          </p:cNvSpPr>
          <p:nvPr>
            <p:ph type="title"/>
          </p:nvPr>
        </p:nvSpPr>
        <p:spPr/>
        <p:txBody>
          <a:bodyPr>
            <a:normAutofit fontScale="90000"/>
          </a:bodyPr>
          <a:lstStyle/>
          <a:p>
            <a:r>
              <a:rPr lang="en-US" dirty="0"/>
              <a:t>Issues with Uniform Discretization</a:t>
            </a:r>
          </a:p>
        </p:txBody>
      </p:sp>
      <p:pic>
        <p:nvPicPr>
          <p:cNvPr id="7" name="Content Placeholder 6">
            <a:extLst>
              <a:ext uri="{FF2B5EF4-FFF2-40B4-BE49-F238E27FC236}">
                <a16:creationId xmlns:a16="http://schemas.microsoft.com/office/drawing/2014/main" id="{90F6048C-6F31-40F5-FC63-E91E6F0422E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23103" y="783772"/>
            <a:ext cx="4572000" cy="4572000"/>
          </a:xfrm>
        </p:spPr>
      </p:pic>
      <p:sp>
        <p:nvSpPr>
          <p:cNvPr id="4" name="Date Placeholder 3">
            <a:extLst>
              <a:ext uri="{FF2B5EF4-FFF2-40B4-BE49-F238E27FC236}">
                <a16:creationId xmlns:a16="http://schemas.microsoft.com/office/drawing/2014/main" id="{FA0ACE05-4027-17C2-29B1-1B4845A8AD0F}"/>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2A80255C-8204-BA20-E3E0-8632760F1744}"/>
              </a:ext>
            </a:extLst>
          </p:cNvPr>
          <p:cNvSpPr>
            <a:spLocks noGrp="1"/>
          </p:cNvSpPr>
          <p:nvPr>
            <p:ph type="sldNum" sz="quarter" idx="12"/>
          </p:nvPr>
        </p:nvSpPr>
        <p:spPr/>
        <p:txBody>
          <a:bodyPr/>
          <a:lstStyle/>
          <a:p>
            <a:fld id="{CD0AC31E-F257-4252-8C10-9C6A2E40931F}" type="slidenum">
              <a:rPr lang="en-US" smtClean="0"/>
              <a:t>5</a:t>
            </a:fld>
            <a:endParaRPr lang="en-US"/>
          </a:p>
        </p:txBody>
      </p:sp>
      <p:pic>
        <p:nvPicPr>
          <p:cNvPr id="9" name="Graphic 8">
            <a:extLst>
              <a:ext uri="{FF2B5EF4-FFF2-40B4-BE49-F238E27FC236}">
                <a16:creationId xmlns:a16="http://schemas.microsoft.com/office/drawing/2014/main" id="{15D022E1-0344-400C-D05F-3FD51811D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6897" y="783772"/>
            <a:ext cx="4572000" cy="4572000"/>
          </a:xfrm>
          <a:prstGeom prst="rect">
            <a:avLst/>
          </a:prstGeom>
        </p:spPr>
      </p:pic>
      <p:sp>
        <p:nvSpPr>
          <p:cNvPr id="8" name="TextBox 7">
            <a:extLst>
              <a:ext uri="{FF2B5EF4-FFF2-40B4-BE49-F238E27FC236}">
                <a16:creationId xmlns:a16="http://schemas.microsoft.com/office/drawing/2014/main" id="{67391A11-45C5-2130-4D23-7E7043E51A64}"/>
              </a:ext>
            </a:extLst>
          </p:cNvPr>
          <p:cNvSpPr txBox="1"/>
          <p:nvPr/>
        </p:nvSpPr>
        <p:spPr>
          <a:xfrm>
            <a:off x="1472682" y="5355772"/>
            <a:ext cx="3482207" cy="1200329"/>
          </a:xfrm>
          <a:prstGeom prst="rect">
            <a:avLst/>
          </a:prstGeom>
          <a:noFill/>
          <a:ln w="28575">
            <a:solidFill>
              <a:srgbClr val="FF0000"/>
            </a:solidFill>
          </a:ln>
        </p:spPr>
        <p:txBody>
          <a:bodyPr wrap="square" lIns="137160" tIns="137160" rIns="137160" bIns="137160" rtlCol="0" anchor="ctr">
            <a:spAutoFit/>
          </a:bodyPr>
          <a:lstStyle/>
          <a:p>
            <a:pPr algn="ctr"/>
            <a:r>
              <a:rPr lang="en-US" sz="2000" dirty="0">
                <a:solidFill>
                  <a:srgbClr val="FF0000"/>
                </a:solidFill>
              </a:rPr>
              <a:t>Calculations in red cell always return baseline model</a:t>
            </a:r>
          </a:p>
        </p:txBody>
      </p:sp>
      <p:sp>
        <p:nvSpPr>
          <p:cNvPr id="10" name="TextBox 9">
            <a:extLst>
              <a:ext uri="{FF2B5EF4-FFF2-40B4-BE49-F238E27FC236}">
                <a16:creationId xmlns:a16="http://schemas.microsoft.com/office/drawing/2014/main" id="{5D9B54AA-13A4-EBD8-47B5-A2BDF0CDEBE2}"/>
              </a:ext>
            </a:extLst>
          </p:cNvPr>
          <p:cNvSpPr txBox="1"/>
          <p:nvPr/>
        </p:nvSpPr>
        <p:spPr>
          <a:xfrm>
            <a:off x="7237113" y="5509660"/>
            <a:ext cx="3482207" cy="892552"/>
          </a:xfrm>
          <a:prstGeom prst="rect">
            <a:avLst/>
          </a:prstGeom>
          <a:noFill/>
          <a:ln w="28575">
            <a:solidFill>
              <a:srgbClr val="009E00"/>
            </a:solidFill>
          </a:ln>
        </p:spPr>
        <p:txBody>
          <a:bodyPr wrap="square" lIns="137160" tIns="137160" rIns="137160" bIns="137160" rtlCol="0" anchor="ctr">
            <a:spAutoFit/>
          </a:bodyPr>
          <a:lstStyle/>
          <a:p>
            <a:pPr algn="ctr"/>
            <a:r>
              <a:rPr lang="en-US" sz="2000" dirty="0">
                <a:solidFill>
                  <a:srgbClr val="009E00"/>
                </a:solidFill>
              </a:rPr>
              <a:t>In same region, calculations influenced by training data</a:t>
            </a:r>
          </a:p>
        </p:txBody>
      </p:sp>
    </p:spTree>
    <p:extLst>
      <p:ext uri="{BB962C8B-B14F-4D97-AF65-F5344CB8AC3E}">
        <p14:creationId xmlns:p14="http://schemas.microsoft.com/office/powerpoint/2010/main" val="409780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grpId="1"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98FB-E573-57D9-5CC4-027720BE3A08}"/>
              </a:ext>
            </a:extLst>
          </p:cNvPr>
          <p:cNvSpPr>
            <a:spLocks noGrp="1"/>
          </p:cNvSpPr>
          <p:nvPr>
            <p:ph type="title"/>
          </p:nvPr>
        </p:nvSpPr>
        <p:spPr/>
        <p:txBody>
          <a:bodyPr/>
          <a:lstStyle/>
          <a:p>
            <a:r>
              <a:rPr lang="en-US" dirty="0"/>
              <a:t>Adaptive PMM Implementation</a:t>
            </a:r>
          </a:p>
        </p:txBody>
      </p:sp>
      <p:sp>
        <p:nvSpPr>
          <p:cNvPr id="3" name="Content Placeholder 2">
            <a:extLst>
              <a:ext uri="{FF2B5EF4-FFF2-40B4-BE49-F238E27FC236}">
                <a16:creationId xmlns:a16="http://schemas.microsoft.com/office/drawing/2014/main" id="{3BBC6A66-3A45-3A8F-0A9C-9E00F491E947}"/>
              </a:ext>
            </a:extLst>
          </p:cNvPr>
          <p:cNvSpPr>
            <a:spLocks noGrp="1"/>
          </p:cNvSpPr>
          <p:nvPr>
            <p:ph idx="1"/>
          </p:nvPr>
        </p:nvSpPr>
        <p:spPr/>
        <p:txBody>
          <a:bodyPr/>
          <a:lstStyle/>
          <a:p>
            <a:r>
              <a:rPr lang="en-US" dirty="0"/>
              <a:t>Take inspiration from pointwise adaptive mesh refinement</a:t>
            </a:r>
          </a:p>
          <a:p>
            <a:pPr lvl="1"/>
            <a:r>
              <a:rPr lang="en-US" dirty="0" err="1"/>
              <a:t>Hyperoctree</a:t>
            </a:r>
            <a:r>
              <a:rPr lang="en-US" dirty="0"/>
              <a:t> refinement of cells</a:t>
            </a:r>
          </a:p>
          <a:p>
            <a:pPr lvl="1"/>
            <a:r>
              <a:rPr lang="en-US" dirty="0"/>
              <a:t>Keeps a structured representation</a:t>
            </a:r>
          </a:p>
          <a:p>
            <a:pPr lvl="1"/>
            <a:r>
              <a:rPr lang="en-US" dirty="0"/>
              <a:t>In regions with more data, have smaller cells</a:t>
            </a:r>
          </a:p>
          <a:p>
            <a:pPr lvl="1"/>
            <a:r>
              <a:rPr lang="en-US" dirty="0"/>
              <a:t>Ensure neighboring cells do not vary by more than a factor of two</a:t>
            </a:r>
          </a:p>
          <a:p>
            <a:r>
              <a:rPr lang="en-US" dirty="0"/>
              <a:t>Developed a simple n-dimensional mesh format</a:t>
            </a:r>
          </a:p>
          <a:p>
            <a:pPr lvl="1"/>
            <a:r>
              <a:rPr lang="en-US" dirty="0"/>
              <a:t>Store which cells in each level are refined</a:t>
            </a:r>
          </a:p>
          <a:p>
            <a:pPr lvl="1"/>
            <a:r>
              <a:rPr lang="en-US" dirty="0"/>
              <a:t>Store which nodes define or lie on every cell</a:t>
            </a:r>
          </a:p>
          <a:p>
            <a:r>
              <a:rPr lang="en-US" dirty="0"/>
              <a:t>PMM output calculation algorithm</a:t>
            </a:r>
          </a:p>
          <a:p>
            <a:pPr lvl="1"/>
            <a:r>
              <a:rPr lang="en-US" b="1" dirty="0"/>
              <a:t>Input:</a:t>
            </a:r>
            <a:r>
              <a:rPr lang="en-US" dirty="0"/>
              <a:t> feature coordinates</a:t>
            </a:r>
          </a:p>
          <a:p>
            <a:pPr lvl="1"/>
            <a:r>
              <a:rPr lang="en-US" dirty="0"/>
              <a:t>Determine which leaf cell coordinates lie in</a:t>
            </a:r>
          </a:p>
          <a:p>
            <a:pPr lvl="1"/>
            <a:r>
              <a:rPr lang="en-US" dirty="0"/>
              <a:t>If cell has no hanging node, use n-linear interpolation</a:t>
            </a:r>
          </a:p>
          <a:p>
            <a:pPr lvl="1"/>
            <a:r>
              <a:rPr lang="en-US" dirty="0"/>
              <a:t>If cell has hanging nodes, use inverse distance weighting</a:t>
            </a:r>
          </a:p>
          <a:p>
            <a:pPr lvl="1"/>
            <a:r>
              <a:rPr lang="en-US" b="1" dirty="0"/>
              <a:t>Output –</a:t>
            </a:r>
            <a:r>
              <a:rPr lang="en-US" dirty="0"/>
              <a:t> Interpolated function value at feature-coordinates</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5F140436-C2E9-60EE-FC08-916E6C1CD3DE}"/>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9144272C-6135-CF6F-91ED-9B4676626582}"/>
              </a:ext>
            </a:extLst>
          </p:cNvPr>
          <p:cNvSpPr>
            <a:spLocks noGrp="1"/>
          </p:cNvSpPr>
          <p:nvPr>
            <p:ph type="sldNum" sz="quarter" idx="12"/>
          </p:nvPr>
        </p:nvSpPr>
        <p:spPr/>
        <p:txBody>
          <a:bodyPr/>
          <a:lstStyle/>
          <a:p>
            <a:fld id="{CD0AC31E-F257-4252-8C10-9C6A2E40931F}" type="slidenum">
              <a:rPr lang="en-US" smtClean="0"/>
              <a:t>6</a:t>
            </a:fld>
            <a:endParaRPr lang="en-US"/>
          </a:p>
        </p:txBody>
      </p:sp>
      <p:pic>
        <p:nvPicPr>
          <p:cNvPr id="7" name="Picture 6" descr="A red and blue grid on a white surface&#10;&#10;AI-generated content may be incorrect.">
            <a:extLst>
              <a:ext uri="{FF2B5EF4-FFF2-40B4-BE49-F238E27FC236}">
                <a16:creationId xmlns:a16="http://schemas.microsoft.com/office/drawing/2014/main" id="{B23F00BE-43EE-0275-AFA1-1AEE6A2150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1021" y="3038122"/>
            <a:ext cx="4374130" cy="3291389"/>
          </a:xfrm>
          <a:prstGeom prst="rect">
            <a:avLst/>
          </a:prstGeom>
        </p:spPr>
      </p:pic>
    </p:spTree>
    <p:extLst>
      <p:ext uri="{BB962C8B-B14F-4D97-AF65-F5344CB8AC3E}">
        <p14:creationId xmlns:p14="http://schemas.microsoft.com/office/powerpoint/2010/main" val="275219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2BF9-A0B6-0B87-C4D7-EDA31F2EE67A}"/>
              </a:ext>
            </a:extLst>
          </p:cNvPr>
          <p:cNvSpPr>
            <a:spLocks noGrp="1"/>
          </p:cNvSpPr>
          <p:nvPr>
            <p:ph type="title"/>
          </p:nvPr>
        </p:nvSpPr>
        <p:spPr/>
        <p:txBody>
          <a:bodyPr>
            <a:normAutofit fontScale="90000"/>
          </a:bodyPr>
          <a:lstStyle/>
          <a:p>
            <a:r>
              <a:rPr lang="en-US" dirty="0"/>
              <a:t>Application to Hypersonic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19F832-2AB5-17F9-2385-BE04AC99B159}"/>
                  </a:ext>
                </a:extLst>
              </p:cNvPr>
              <p:cNvSpPr>
                <a:spLocks noGrp="1"/>
              </p:cNvSpPr>
              <p:nvPr>
                <p:ph idx="1"/>
              </p:nvPr>
            </p:nvSpPr>
            <p:spPr>
              <a:xfrm>
                <a:off x="838200" y="1163150"/>
                <a:ext cx="10515600" cy="5308613"/>
              </a:xfrm>
            </p:spPr>
            <p:txBody>
              <a:bodyPr>
                <a:normAutofit lnSpcReduction="10000"/>
              </a:bodyPr>
              <a:lstStyle/>
              <a:p>
                <a:r>
                  <a:rPr lang="en-US" b="1" dirty="0"/>
                  <a:t>Problem:</a:t>
                </a:r>
                <a:r>
                  <a:rPr lang="en-US" dirty="0"/>
                  <a:t> Standard eddy viscosity models fail to </a:t>
                </a:r>
                <a:br>
                  <a:rPr lang="en-US" dirty="0"/>
                </a:br>
                <a:r>
                  <a:rPr lang="en-US" dirty="0"/>
                  <a:t>accurately predict heat transfer in</a:t>
                </a:r>
              </a:p>
              <a:p>
                <a:pPr lvl="1"/>
                <a:r>
                  <a:rPr lang="en-US" dirty="0"/>
                  <a:t>Hypersonic boundary layers</a:t>
                </a:r>
              </a:p>
              <a:p>
                <a:pPr lvl="1"/>
                <a:r>
                  <a:rPr lang="en-US" dirty="0"/>
                  <a:t>Shockwave-boundary layer interactions (SBLIs)</a:t>
                </a:r>
              </a:p>
              <a:p>
                <a:r>
                  <a:rPr lang="en-US" b="1" dirty="0">
                    <a:solidFill>
                      <a:prstClr val="black"/>
                    </a:solidFill>
                  </a:rPr>
                  <a:t>Goal:</a:t>
                </a:r>
                <a:r>
                  <a:rPr lang="en-US" dirty="0">
                    <a:solidFill>
                      <a:prstClr val="black"/>
                    </a:solidFill>
                  </a:rPr>
                  <a:t> Improve post-interaction heat flux predictions</a:t>
                </a:r>
                <a:endParaRPr lang="en-US" dirty="0"/>
              </a:p>
              <a:p>
                <a:r>
                  <a:rPr lang="en-US" b="1" dirty="0"/>
                  <a:t>Possible cause:</a:t>
                </a:r>
                <a:r>
                  <a:rPr lang="en-US" dirty="0"/>
                  <a:t> Constant turbulent Prandtl </a:t>
                </a:r>
                <a:br>
                  <a:rPr lang="en-US" dirty="0"/>
                </a:br>
                <a:r>
                  <a:rPr lang="en-US" dirty="0"/>
                  <a:t>Number (</a:t>
                </a:r>
                <a14:m>
                  <m:oMath xmlns:m="http://schemas.openxmlformats.org/officeDocument/2006/math">
                    <m:r>
                      <m:rPr>
                        <m:sty m:val="p"/>
                      </m:rPr>
                      <a:rPr lang="en-US" i="1">
                        <a:latin typeface="Cambria Math" panose="02040503050406030204" pitchFamily="18" charset="0"/>
                      </a:rPr>
                      <m:t>P</m:t>
                    </m:r>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𝑡</m:t>
                        </m:r>
                      </m:sub>
                    </m:sSub>
                  </m:oMath>
                </a14:m>
                <a:r>
                  <a:rPr lang="en-US" dirty="0"/>
                  <a:t>) in RANS energy equation</a:t>
                </a:r>
              </a:p>
              <a:p>
                <a:endParaRPr lang="en-US" dirty="0"/>
              </a:p>
              <a:p>
                <a:endParaRPr lang="en-US" dirty="0"/>
              </a:p>
              <a:p>
                <a:endParaRPr lang="en-US" dirty="0"/>
              </a:p>
              <a:p>
                <a:endParaRPr lang="en-US" dirty="0"/>
              </a:p>
              <a:p>
                <a:pPr lvl="0">
                  <a:defRPr/>
                </a:pPr>
                <a:r>
                  <a:rPr lang="en-US" b="1" dirty="0">
                    <a:solidFill>
                      <a:prstClr val="black"/>
                    </a:solidFill>
                  </a:rPr>
                  <a:t>Augmentation: </a:t>
                </a:r>
                <a14:m>
                  <m:oMath xmlns:m="http://schemas.openxmlformats.org/officeDocument/2006/math">
                    <m:r>
                      <m:rPr>
                        <m:sty m:val="p"/>
                      </m:rPr>
                      <a:rPr lang="en-US" i="1">
                        <a:latin typeface="Cambria Math" panose="02040503050406030204" pitchFamily="18" charset="0"/>
                      </a:rPr>
                      <m:t>P</m:t>
                    </m:r>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𝑡</m:t>
                        </m:r>
                      </m:sub>
                    </m:sSub>
                    <m:r>
                      <a:rPr lang="en-US" i="1">
                        <a:solidFill>
                          <a:prstClr val="black"/>
                        </a:solidFill>
                        <a:latin typeface="Cambria Math" panose="02040503050406030204" pitchFamily="18" charset="0"/>
                      </a:rPr>
                      <m:t>=0.9</m:t>
                    </m:r>
                  </m:oMath>
                </a14:m>
                <a:r>
                  <a:rPr lang="en-US" dirty="0">
                    <a:solidFill>
                      <a:prstClr val="black"/>
                    </a:solidFill>
                  </a:rPr>
                  <a:t> everywhere </a:t>
                </a:r>
                <a14:m>
                  <m:oMath xmlns:m="http://schemas.openxmlformats.org/officeDocument/2006/math">
                    <m:r>
                      <a:rPr lang="en-US" i="1">
                        <a:solidFill>
                          <a:prstClr val="black"/>
                        </a:solidFill>
                        <a:latin typeface="Cambria Math" panose="02040503050406030204" pitchFamily="18" charset="0"/>
                      </a:rPr>
                      <m:t>→</m:t>
                    </m:r>
                    <m:r>
                      <m:rPr>
                        <m:sty m:val="p"/>
                      </m:rPr>
                      <a:rPr lang="en-US" i="1">
                        <a:latin typeface="Cambria Math" panose="02040503050406030204" pitchFamily="18" charset="0"/>
                      </a:rPr>
                      <m:t>P</m:t>
                    </m:r>
                    <m:sSub>
                      <m:sSubPr>
                        <m:ctrlPr>
                          <a:rPr lang="en-US" i="1">
                            <a:latin typeface="Cambria Math" panose="02040503050406030204" pitchFamily="18" charset="0"/>
                          </a:rPr>
                        </m:ctrlPr>
                      </m:sSubPr>
                      <m:e>
                        <m:r>
                          <m:rPr>
                            <m:sty m:val="p"/>
                          </m:rPr>
                          <a:rPr lang="en-US" i="1">
                            <a:latin typeface="Cambria Math" panose="02040503050406030204" pitchFamily="18" charset="0"/>
                          </a:rPr>
                          <m:t>r</m:t>
                        </m:r>
                      </m:e>
                      <m:sub>
                        <m:r>
                          <a:rPr lang="en-US" i="1">
                            <a:latin typeface="Cambria Math" panose="02040503050406030204" pitchFamily="18" charset="0"/>
                          </a:rPr>
                          <m:t>𝑡</m:t>
                        </m:r>
                      </m:sub>
                    </m:sSub>
                    <m:r>
                      <a:rPr lang="en-US" i="1">
                        <a:solidFill>
                          <a:prstClr val="black"/>
                        </a:solidFill>
                        <a:latin typeface="Cambria Math" panose="02040503050406030204" pitchFamily="18" charset="0"/>
                      </a:rPr>
                      <m:t>=0.9⋅</m:t>
                    </m:r>
                    <m:r>
                      <a:rPr lang="en-US" i="1">
                        <a:solidFill>
                          <a:prstClr val="black"/>
                        </a:solidFill>
                        <a:latin typeface="Cambria Math" panose="02040503050406030204" pitchFamily="18" charset="0"/>
                      </a:rPr>
                      <m:t>𝑓</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𝛽</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𝜂</m:t>
                            </m:r>
                            <m:d>
                              <m:dPr>
                                <m:ctrlPr>
                                  <a:rPr lang="en-US" i="1">
                                    <a:solidFill>
                                      <a:prstClr val="black"/>
                                    </a:solidFill>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a:latin typeface="Cambria Math" panose="02040503050406030204" pitchFamily="18" charset="0"/>
                                          </a:rPr>
                                          <m:t>𝐮</m:t>
                                        </m:r>
                                      </m:e>
                                    </m:acc>
                                  </m:e>
                                  <m:sub>
                                    <m:r>
                                      <a:rPr lang="en-US" i="1">
                                        <a:latin typeface="Cambria Math" panose="02040503050406030204" pitchFamily="18" charset="0"/>
                                      </a:rPr>
                                      <m:t>𝑚</m:t>
                                    </m:r>
                                  </m:sub>
                                </m:sSub>
                              </m:e>
                            </m:d>
                          </m:e>
                        </m:d>
                      </m:e>
                    </m:d>
                  </m:oMath>
                </a14:m>
                <a:endParaRPr lang="en-US" dirty="0">
                  <a:solidFill>
                    <a:prstClr val="black"/>
                  </a:solidFill>
                </a:endParaRPr>
              </a:p>
              <a:p>
                <a:r>
                  <a:rPr lang="en-US" b="1" dirty="0"/>
                  <a:t>Objective function: </a:t>
                </a:r>
                <a14:m>
                  <m:oMath xmlns:m="http://schemas.openxmlformats.org/officeDocument/2006/math">
                    <m:r>
                      <a:rPr lang="en-US" i="1">
                        <a:latin typeface="Cambria Math" panose="02040503050406030204" pitchFamily="18" charset="0"/>
                      </a:rPr>
                      <m:t>𝒥</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𝑚</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𝑟𝑒𝑓</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d>
                          </m:e>
                          <m:sup>
                            <m:r>
                              <a:rPr lang="en-US" i="1">
                                <a:latin typeface="Cambria Math" panose="02040503050406030204" pitchFamily="18" charset="0"/>
                              </a:rPr>
                              <m:t>2</m:t>
                            </m:r>
                          </m:sup>
                        </m:sSup>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oMath>
                </a14:m>
                <a:endParaRPr lang="en-US" dirty="0">
                  <a:solidFill>
                    <a:prstClr val="black"/>
                  </a:solidFill>
                </a:endParaRPr>
              </a:p>
              <a:p>
                <a:pPr lvl="1"/>
                <a:r>
                  <a:rPr lang="en-US" dirty="0">
                    <a:solidFill>
                      <a:prstClr val="black"/>
                    </a:solidFill>
                  </a:rPr>
                  <a:t>Mean-squared error of wall heat flux predictions </a:t>
                </a:r>
                <a:r>
                  <a:rPr lang="en-US" dirty="0" err="1">
                    <a:solidFill>
                      <a:prstClr val="black"/>
                    </a:solidFill>
                  </a:rPr>
                  <a:t>wrt</a:t>
                </a:r>
                <a:r>
                  <a:rPr lang="en-US" dirty="0">
                    <a:solidFill>
                      <a:prstClr val="black"/>
                    </a:solidFill>
                  </a:rPr>
                  <a:t> experimental data</a:t>
                </a:r>
              </a:p>
              <a:p>
                <a:r>
                  <a:rPr lang="en-US" dirty="0">
                    <a:solidFill>
                      <a:prstClr val="black"/>
                    </a:solidFill>
                  </a:rPr>
                  <a:t>Will compare to results from Gupta and Duraisamy (2026)</a:t>
                </a:r>
              </a:p>
            </p:txBody>
          </p:sp>
        </mc:Choice>
        <mc:Fallback xmlns="">
          <p:sp>
            <p:nvSpPr>
              <p:cNvPr id="3" name="Content Placeholder 2">
                <a:extLst>
                  <a:ext uri="{FF2B5EF4-FFF2-40B4-BE49-F238E27FC236}">
                    <a16:creationId xmlns:a16="http://schemas.microsoft.com/office/drawing/2014/main" id="{1B19F832-2AB5-17F9-2385-BE04AC99B159}"/>
                  </a:ext>
                </a:extLst>
              </p:cNvPr>
              <p:cNvSpPr>
                <a:spLocks noGrp="1" noRot="1" noChangeAspect="1" noMove="1" noResize="1" noEditPoints="1" noAdjustHandles="1" noChangeArrowheads="1" noChangeShapeType="1" noTextEdit="1"/>
              </p:cNvSpPr>
              <p:nvPr>
                <p:ph idx="1"/>
              </p:nvPr>
            </p:nvSpPr>
            <p:spPr>
              <a:xfrm>
                <a:off x="838200" y="1163150"/>
                <a:ext cx="10515600" cy="5308613"/>
              </a:xfrm>
              <a:blipFill>
                <a:blip r:embed="rId2"/>
                <a:stretch>
                  <a:fillRect l="-522" t="-1722" b="-195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90DE46-7D59-B20A-CF65-BB97DB567D64}"/>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91FABC72-4CE2-8D4B-52BB-51118A6794A0}"/>
              </a:ext>
            </a:extLst>
          </p:cNvPr>
          <p:cNvSpPr>
            <a:spLocks noGrp="1"/>
          </p:cNvSpPr>
          <p:nvPr>
            <p:ph type="sldNum" sz="quarter" idx="12"/>
          </p:nvPr>
        </p:nvSpPr>
        <p:spPr/>
        <p:txBody>
          <a:bodyPr/>
          <a:lstStyle/>
          <a:p>
            <a:fld id="{CD0AC31E-F257-4252-8C10-9C6A2E40931F}" type="slidenum">
              <a:rPr lang="en-US" smtClean="0"/>
              <a:t>7</a:t>
            </a:fld>
            <a:endParaRPr lang="en-US"/>
          </a:p>
        </p:txBody>
      </p:sp>
      <p:pic>
        <p:nvPicPr>
          <p:cNvPr id="13" name="Picture 4">
            <a:extLst>
              <a:ext uri="{FF2B5EF4-FFF2-40B4-BE49-F238E27FC236}">
                <a16:creationId xmlns:a16="http://schemas.microsoft.com/office/drawing/2014/main" id="{7D60DF56-05DE-CF18-091F-67EE628636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2173" y="1313960"/>
            <a:ext cx="5058820" cy="325549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D1F5DA6-50C7-0EC7-1A92-E0BA26D38729}"/>
              </a:ext>
            </a:extLst>
          </p:cNvPr>
          <p:cNvGrpSpPr/>
          <p:nvPr/>
        </p:nvGrpSpPr>
        <p:grpSpPr>
          <a:xfrm>
            <a:off x="1017910" y="3147445"/>
            <a:ext cx="7915702" cy="1738746"/>
            <a:chOff x="259308" y="2900997"/>
            <a:chExt cx="7915702" cy="1738746"/>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5BEA5C-C44C-6ED6-340A-CA4496C0E4C4}"/>
                    </a:ext>
                  </a:extLst>
                </p:cNvPr>
                <p:cNvSpPr txBox="1"/>
                <p:nvPr/>
              </p:nvSpPr>
              <p:spPr>
                <a:xfrm>
                  <a:off x="259308" y="2900997"/>
                  <a:ext cx="7915702" cy="1738746"/>
                </a:xfrm>
                <a:prstGeom prst="rect">
                  <a:avLst/>
                </a:prstGeom>
                <a:noFill/>
              </p:spPr>
              <p:txBody>
                <a:bodyPr wrap="square">
                  <a:sp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𝜌</m:t>
                                    </m:r>
                                  </m:e>
                                </m:bar>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𝐸</m:t>
                                    </m:r>
                                  </m:e>
                                </m:bar>
                              </m:e>
                            </m:d>
                          </m:num>
                          <m:den>
                            <m:r>
                              <a:rPr lang="en-US" sz="1600" i="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𝑡</m:t>
                            </m:r>
                          </m:den>
                        </m:f>
                        <m:r>
                          <a:rPr lang="en-US" sz="1600" i="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0">
                                <a:solidFill>
                                  <a:schemeClr val="tx1"/>
                                </a:solidFill>
                                <a:latin typeface="Cambria Math" panose="02040503050406030204" pitchFamily="18" charset="0"/>
                              </a:rPr>
                              <m:t>𝜕</m:t>
                            </m:r>
                          </m:num>
                          <m:den>
                            <m:r>
                              <a:rPr lang="en-US" sz="1600" i="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𝑗</m:t>
                                </m:r>
                              </m:sub>
                            </m:sSub>
                          </m:den>
                        </m:f>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𝑢</m:t>
                                    </m:r>
                                  </m:e>
                                </m:bar>
                              </m:e>
                              <m:sub>
                                <m:r>
                                  <a:rPr lang="en-US" sz="1600" i="1">
                                    <a:solidFill>
                                      <a:schemeClr val="tx1"/>
                                    </a:solidFill>
                                    <a:latin typeface="Cambria Math" panose="02040503050406030204" pitchFamily="18" charset="0"/>
                                  </a:rPr>
                                  <m:t>𝑗</m:t>
                                </m:r>
                              </m:sub>
                            </m:sSub>
                            <m:bar>
                              <m:barPr>
                                <m:pos m:val="top"/>
                                <m:ctrlPr>
                                  <a:rPr lang="en-US" sz="1600" i="1">
                                    <a:latin typeface="Cambria Math" panose="02040503050406030204" pitchFamily="18" charset="0"/>
                                  </a:rPr>
                                </m:ctrlPr>
                              </m:barPr>
                              <m:e>
                                <m:r>
                                  <a:rPr lang="en-US" sz="1600" i="1">
                                    <a:latin typeface="Cambria Math" panose="02040503050406030204" pitchFamily="18" charset="0"/>
                                  </a:rPr>
                                  <m:t>𝜌</m:t>
                                </m:r>
                              </m:e>
                            </m:bar>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𝐻</m:t>
                                </m:r>
                              </m:e>
                            </m:bar>
                          </m:e>
                        </m:d>
                        <m:r>
                          <a:rPr lang="en-US" sz="1600" i="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0">
                                <a:solidFill>
                                  <a:schemeClr val="tx1"/>
                                </a:solidFill>
                                <a:latin typeface="Cambria Math" panose="02040503050406030204" pitchFamily="18" charset="0"/>
                              </a:rPr>
                              <m:t>𝜕</m:t>
                            </m:r>
                          </m:num>
                          <m:den>
                            <m:r>
                              <a:rPr lang="en-US" sz="1600" i="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𝑗</m:t>
                                </m:r>
                              </m:sub>
                            </m:sSub>
                          </m:den>
                        </m:f>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bar>
                                  <m:barPr>
                                    <m:pos m:val="top"/>
                                    <m:ctrlPr>
                                      <a:rPr lang="en-US" sz="1600" i="1">
                                        <a:solidFill>
                                          <a:schemeClr val="tx1"/>
                                        </a:solidFill>
                                        <a:latin typeface="Cambria Math" panose="02040503050406030204" pitchFamily="18" charset="0"/>
                                      </a:rPr>
                                    </m:ctrlPr>
                                  </m:barPr>
                                  <m:e>
                                    <m:r>
                                      <m:rPr>
                                        <m:sty m:val="p"/>
                                      </m:rPr>
                                      <a:rPr lang="en-US" sz="1600" i="0">
                                        <a:solidFill>
                                          <a:schemeClr val="tx1"/>
                                        </a:solidFill>
                                        <a:latin typeface="Cambria Math" panose="02040503050406030204" pitchFamily="18" charset="0"/>
                                      </a:rPr>
                                      <m:t>σ</m:t>
                                    </m:r>
                                  </m:e>
                                </m:bar>
                              </m:e>
                              <m:sub>
                                <m:r>
                                  <a:rPr lang="en-US" sz="1600" i="1">
                                    <a:solidFill>
                                      <a:schemeClr val="tx1"/>
                                    </a:solidFill>
                                    <a:latin typeface="Cambria Math" panose="02040503050406030204" pitchFamily="18" charset="0"/>
                                  </a:rPr>
                                  <m:t>𝑖𝑗</m:t>
                                </m:r>
                              </m:sub>
                            </m:sSub>
                            <m:sSub>
                              <m:sSubPr>
                                <m:ctrlPr>
                                  <a:rPr lang="en-US" sz="1600" i="1">
                                    <a:solidFill>
                                      <a:schemeClr val="tx1"/>
                                    </a:solidFill>
                                    <a:latin typeface="Cambria Math" panose="02040503050406030204" pitchFamily="18" charset="0"/>
                                  </a:rPr>
                                </m:ctrlPr>
                              </m:sSubPr>
                              <m:e>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𝑢</m:t>
                                    </m:r>
                                  </m:e>
                                </m:bar>
                              </m:e>
                              <m:sub>
                                <m:r>
                                  <a:rPr lang="en-US" sz="1600" i="1">
                                    <a:solidFill>
                                      <a:schemeClr val="tx1"/>
                                    </a:solidFill>
                                    <a:latin typeface="Cambria Math" panose="02040503050406030204" pitchFamily="18" charset="0"/>
                                  </a:rPr>
                                  <m:t>𝑖</m:t>
                                </m:r>
                              </m:sub>
                            </m:sSub>
                            <m:r>
                              <a:rPr lang="en-US" sz="1600" i="0">
                                <a:solidFill>
                                  <a:schemeClr val="tx1"/>
                                </a:solidFill>
                                <a:latin typeface="Cambria Math" panose="02040503050406030204" pitchFamily="18" charset="0"/>
                              </a:rPr>
                              <m:t>+</m:t>
                            </m:r>
                            <m:bar>
                              <m:barPr>
                                <m:pos m:val="top"/>
                                <m:ctrlPr>
                                  <a:rPr lang="en-US" sz="1600" i="1">
                                    <a:solidFill>
                                      <a:schemeClr val="tx1"/>
                                    </a:solidFill>
                                    <a:latin typeface="Cambria Math" panose="02040503050406030204" pitchFamily="18" charset="0"/>
                                  </a:rPr>
                                </m:ctrlPr>
                              </m:barPr>
                              <m:e>
                                <m:sSub>
                                  <m:sSubPr>
                                    <m:ctrlPr>
                                      <a:rPr lang="en-US" sz="1600" i="1">
                                        <a:solidFill>
                                          <a:schemeClr val="tx1"/>
                                        </a:solidFill>
                                        <a:latin typeface="Cambria Math" panose="02040503050406030204" pitchFamily="18" charset="0"/>
                                      </a:rPr>
                                    </m:ctrlPr>
                                  </m:sSubPr>
                                  <m:e>
                                    <m:r>
                                      <m:rPr>
                                        <m:sty m:val="p"/>
                                      </m:rPr>
                                      <a:rPr lang="en-US" sz="1600" i="0">
                                        <a:solidFill>
                                          <a:schemeClr val="tx1"/>
                                        </a:solidFill>
                                        <a:latin typeface="Cambria Math" panose="02040503050406030204" pitchFamily="18" charset="0"/>
                                      </a:rPr>
                                      <m:t>σ</m:t>
                                    </m:r>
                                  </m:e>
                                  <m:sub>
                                    <m:r>
                                      <a:rPr lang="en-US" sz="1600" i="1">
                                        <a:solidFill>
                                          <a:schemeClr val="tx1"/>
                                        </a:solidFill>
                                        <a:latin typeface="Cambria Math" panose="02040503050406030204" pitchFamily="18" charset="0"/>
                                      </a:rPr>
                                      <m:t>𝑖𝑗</m:t>
                                    </m:r>
                                  </m:sub>
                                </m:sSub>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𝑢</m:t>
                                    </m:r>
                                  </m:e>
                                  <m:sub>
                                    <m:r>
                                      <a:rPr lang="en-US" sz="1600" i="1">
                                        <a:solidFill>
                                          <a:schemeClr val="tx1"/>
                                        </a:solidFill>
                                        <a:latin typeface="Cambria Math" panose="02040503050406030204" pitchFamily="18" charset="0"/>
                                      </a:rPr>
                                      <m:t>𝑖</m:t>
                                    </m:r>
                                  </m:sub>
                                  <m:sup>
                                    <m:r>
                                      <a:rPr lang="en-US" sz="1600" i="0">
                                        <a:solidFill>
                                          <a:schemeClr val="tx1"/>
                                        </a:solidFill>
                                        <a:latin typeface="Cambria Math" panose="02040503050406030204" pitchFamily="18" charset="0"/>
                                      </a:rPr>
                                      <m:t>′′</m:t>
                                    </m:r>
                                  </m:sup>
                                </m:sSubSup>
                              </m:e>
                            </m:bar>
                          </m:e>
                        </m:d>
                        <m:r>
                          <a:rPr lang="en-US" sz="1600" i="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0">
                                <a:solidFill>
                                  <a:schemeClr val="tx1"/>
                                </a:solidFill>
                                <a:latin typeface="Cambria Math" panose="02040503050406030204" pitchFamily="18" charset="0"/>
                              </a:rPr>
                              <m:t>𝜕</m:t>
                            </m:r>
                          </m:num>
                          <m:den>
                            <m:r>
                              <a:rPr lang="en-US" sz="1600" i="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𝑗</m:t>
                                </m:r>
                              </m:sub>
                            </m:sSub>
                          </m:den>
                        </m:f>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𝑞</m:t>
                                    </m:r>
                                  </m:e>
                                </m:bar>
                              </m:e>
                              <m:sub>
                                <m:r>
                                  <a:rPr lang="en-US" sz="1600" i="1">
                                    <a:solidFill>
                                      <a:schemeClr val="tx1"/>
                                    </a:solidFill>
                                    <a:latin typeface="Cambria Math" panose="02040503050406030204" pitchFamily="18" charset="0"/>
                                  </a:rPr>
                                  <m:t>𝑗</m:t>
                                </m:r>
                              </m:sub>
                            </m:sSub>
                            <m:r>
                              <a:rPr lang="en-US" sz="1600" i="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𝑐</m:t>
                                </m:r>
                              </m:e>
                              <m:sub>
                                <m:r>
                                  <a:rPr lang="en-US" sz="1600" i="1">
                                    <a:solidFill>
                                      <a:schemeClr val="tx1"/>
                                    </a:solidFill>
                                    <a:latin typeface="Cambria Math" panose="02040503050406030204" pitchFamily="18" charset="0"/>
                                  </a:rPr>
                                  <m:t>𝑝</m:t>
                                </m:r>
                              </m:sub>
                            </m:sSub>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𝜌</m:t>
                                </m:r>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𝑢</m:t>
                                    </m:r>
                                  </m:e>
                                  <m:sub>
                                    <m:r>
                                      <a:rPr lang="en-US" sz="1600" i="1">
                                        <a:solidFill>
                                          <a:schemeClr val="tx1"/>
                                        </a:solidFill>
                                        <a:latin typeface="Cambria Math" panose="02040503050406030204" pitchFamily="18" charset="0"/>
                                      </a:rPr>
                                      <m:t>𝑗</m:t>
                                    </m:r>
                                  </m:sub>
                                  <m:sup>
                                    <m:r>
                                      <a:rPr lang="en-US" sz="1600" i="0">
                                        <a:solidFill>
                                          <a:schemeClr val="tx1"/>
                                        </a:solidFill>
                                        <a:latin typeface="Cambria Math" panose="02040503050406030204" pitchFamily="18" charset="0"/>
                                      </a:rPr>
                                      <m:t>′′</m:t>
                                    </m:r>
                                  </m:sup>
                                </m:sSubSup>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𝑇</m:t>
                                    </m:r>
                                  </m:e>
                                  <m:sup>
                                    <m:r>
                                      <a:rPr lang="en-US" sz="1600" i="0">
                                        <a:solidFill>
                                          <a:schemeClr val="tx1"/>
                                        </a:solidFill>
                                        <a:latin typeface="Cambria Math" panose="02040503050406030204" pitchFamily="18" charset="0"/>
                                      </a:rPr>
                                      <m:t>′′</m:t>
                                    </m:r>
                                  </m:sup>
                                </m:sSup>
                              </m:e>
                            </m:bar>
                            <m:r>
                              <a:rPr lang="en-US" sz="1600" i="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𝑢</m:t>
                                    </m:r>
                                  </m:e>
                                </m:bar>
                              </m:e>
                              <m:sub>
                                <m:r>
                                  <a:rPr lang="en-US" sz="1600" i="1">
                                    <a:solidFill>
                                      <a:schemeClr val="tx1"/>
                                    </a:solidFill>
                                    <a:latin typeface="Cambria Math" panose="02040503050406030204" pitchFamily="18" charset="0"/>
                                  </a:rPr>
                                  <m:t>𝑖</m:t>
                                </m:r>
                              </m:sub>
                            </m:s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𝜏</m:t>
                                </m:r>
                              </m:e>
                              <m:sub>
                                <m:r>
                                  <a:rPr lang="en-US" sz="1600" i="1">
                                    <a:solidFill>
                                      <a:schemeClr val="tx1"/>
                                    </a:solidFill>
                                    <a:latin typeface="Cambria Math" panose="02040503050406030204" pitchFamily="18" charset="0"/>
                                  </a:rPr>
                                  <m:t>𝑖𝑗</m:t>
                                </m:r>
                              </m:sub>
                            </m:sSub>
                            <m:r>
                              <a:rPr lang="en-US" sz="1600" i="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0">
                                    <a:solidFill>
                                      <a:schemeClr val="tx1"/>
                                    </a:solidFill>
                                    <a:latin typeface="Cambria Math" panose="02040503050406030204" pitchFamily="18" charset="0"/>
                                  </a:rPr>
                                  <m:t>1</m:t>
                                </m:r>
                              </m:num>
                              <m:den>
                                <m:r>
                                  <a:rPr lang="en-US" sz="1600" i="0">
                                    <a:solidFill>
                                      <a:schemeClr val="tx1"/>
                                    </a:solidFill>
                                    <a:latin typeface="Cambria Math" panose="02040503050406030204" pitchFamily="18" charset="0"/>
                                  </a:rPr>
                                  <m:t>2</m:t>
                                </m:r>
                              </m:den>
                            </m:f>
                            <m:bar>
                              <m:barPr>
                                <m:pos m:val="top"/>
                                <m:ctrlPr>
                                  <a:rPr lang="en-US" sz="1600" i="1">
                                    <a:solidFill>
                                      <a:schemeClr val="tx1"/>
                                    </a:solidFill>
                                    <a:latin typeface="Cambria Math" panose="02040503050406030204" pitchFamily="18" charset="0"/>
                                  </a:rPr>
                                </m:ctrlPr>
                              </m:barPr>
                              <m:e>
                                <m:r>
                                  <a:rPr lang="en-US" sz="1600" i="1">
                                    <a:solidFill>
                                      <a:schemeClr val="tx1"/>
                                    </a:solidFill>
                                    <a:latin typeface="Cambria Math" panose="02040503050406030204" pitchFamily="18" charset="0"/>
                                  </a:rPr>
                                  <m:t>𝜌</m:t>
                                </m:r>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𝑢</m:t>
                                    </m:r>
                                  </m:e>
                                  <m:sub>
                                    <m:r>
                                      <a:rPr lang="en-US" sz="1600" i="1">
                                        <a:solidFill>
                                          <a:schemeClr val="tx1"/>
                                        </a:solidFill>
                                        <a:latin typeface="Cambria Math" panose="02040503050406030204" pitchFamily="18" charset="0"/>
                                      </a:rPr>
                                      <m:t>𝑖</m:t>
                                    </m:r>
                                  </m:sub>
                                  <m:sup>
                                    <m:r>
                                      <a:rPr lang="en-US" sz="1600" i="0">
                                        <a:solidFill>
                                          <a:schemeClr val="tx1"/>
                                        </a:solidFill>
                                        <a:latin typeface="Cambria Math" panose="02040503050406030204" pitchFamily="18" charset="0"/>
                                      </a:rPr>
                                      <m:t>′′</m:t>
                                    </m:r>
                                  </m:sup>
                                </m:sSubSup>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𝑢</m:t>
                                    </m:r>
                                  </m:e>
                                  <m:sub>
                                    <m:r>
                                      <a:rPr lang="en-US" sz="1600" i="1">
                                        <a:solidFill>
                                          <a:schemeClr val="tx1"/>
                                        </a:solidFill>
                                        <a:latin typeface="Cambria Math" panose="02040503050406030204" pitchFamily="18" charset="0"/>
                                      </a:rPr>
                                      <m:t>𝑖</m:t>
                                    </m:r>
                                  </m:sub>
                                  <m:sup>
                                    <m:r>
                                      <a:rPr lang="en-US" sz="1600" i="0">
                                        <a:solidFill>
                                          <a:schemeClr val="tx1"/>
                                        </a:solidFill>
                                        <a:latin typeface="Cambria Math" panose="02040503050406030204" pitchFamily="18" charset="0"/>
                                      </a:rPr>
                                      <m:t>′′</m:t>
                                    </m:r>
                                  </m:sup>
                                </m:sSubSup>
                                <m:sSubSup>
                                  <m:sSubSupPr>
                                    <m:ctrlPr>
                                      <a:rPr lang="en-US" sz="1600" i="1">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𝑢</m:t>
                                    </m:r>
                                  </m:e>
                                  <m:sub>
                                    <m:r>
                                      <a:rPr lang="en-US" sz="1600" i="1">
                                        <a:solidFill>
                                          <a:schemeClr val="tx1"/>
                                        </a:solidFill>
                                        <a:latin typeface="Cambria Math" panose="02040503050406030204" pitchFamily="18" charset="0"/>
                                      </a:rPr>
                                      <m:t>𝑗</m:t>
                                    </m:r>
                                  </m:sub>
                                  <m:sup>
                                    <m:r>
                                      <a:rPr lang="en-US" sz="1600" i="0">
                                        <a:solidFill>
                                          <a:schemeClr val="tx1"/>
                                        </a:solidFill>
                                        <a:latin typeface="Cambria Math" panose="02040503050406030204" pitchFamily="18" charset="0"/>
                                      </a:rPr>
                                      <m:t>′′</m:t>
                                    </m:r>
                                  </m:sup>
                                </m:sSubSup>
                              </m:e>
                            </m:bar>
                          </m:e>
                        </m:d>
                      </m:oMath>
                    </m:oMathPara>
                  </a14:m>
                  <a:endParaRPr lang="en-US" sz="1600" dirty="0">
                    <a:solidFill>
                      <a:schemeClr val="tx1"/>
                    </a:solidFill>
                  </a:endParaRPr>
                </a:p>
                <a:p>
                  <a:pPr algn="r">
                    <a:spcAft>
                      <a:spcPts val="1800"/>
                    </a:spcAft>
                  </a:pPr>
                  <a14:m>
                    <m:oMathPara xmlns:m="http://schemas.openxmlformats.org/officeDocument/2006/math">
                      <m:oMathParaPr>
                        <m:jc m:val="centerGroup"/>
                      </m:oMathParaPr>
                      <m:oMath xmlns:m="http://schemas.openxmlformats.org/officeDocument/2006/math">
                        <m:sSub>
                          <m:sSubPr>
                            <m:ctrlP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𝑝</m:t>
                            </m:r>
                          </m:sub>
                        </m:sSub>
                        <m:bar>
                          <m:barPr>
                            <m:pos m:val="top"/>
                            <m:ctrlPr>
                              <a:rPr lang="en-US" sz="1600" b="0" i="1" smtClean="0">
                                <a:effectLst/>
                                <a:latin typeface="Cambria Math" panose="02040503050406030204" pitchFamily="18" charset="0"/>
                                <a:cs typeface="Times New Roman" panose="02020603050405020304" pitchFamily="18" charset="0"/>
                              </a:rPr>
                            </m:ctrlPr>
                          </m:barPr>
                          <m:e>
                            <m:r>
                              <a:rPr lang="en-US" sz="1600" b="0" i="1" smtClean="0">
                                <a:effectLst/>
                                <a:latin typeface="Cambria Math" panose="02040503050406030204" pitchFamily="18" charset="0"/>
                                <a:cs typeface="Times New Roman" panose="02020603050405020304" pitchFamily="18" charset="0"/>
                              </a:rPr>
                              <m:t>𝜌</m:t>
                            </m:r>
                            <m:sSubSup>
                              <m:sSubSupPr>
                                <m:ctrlPr>
                                  <a:rPr lang="en-US" sz="1600" b="0" i="1" smtClean="0">
                                    <a:effectLst/>
                                    <a:latin typeface="Cambria Math" panose="02040503050406030204" pitchFamily="18" charset="0"/>
                                    <a:cs typeface="Times New Roman" panose="02020603050405020304" pitchFamily="18" charset="0"/>
                                  </a:rPr>
                                </m:ctrlPr>
                              </m:sSubSupPr>
                              <m:e>
                                <m:r>
                                  <a:rPr lang="en-US" sz="1600" b="0" i="1" smtClean="0">
                                    <a:effectLst/>
                                    <a:latin typeface="Cambria Math" panose="02040503050406030204" pitchFamily="18" charset="0"/>
                                    <a:cs typeface="Times New Roman" panose="02020603050405020304" pitchFamily="18" charset="0"/>
                                  </a:rPr>
                                  <m:t>𝑢</m:t>
                                </m:r>
                              </m:e>
                              <m:sub>
                                <m:r>
                                  <a:rPr lang="en-US" sz="1600" b="0" i="1" smtClean="0">
                                    <a:effectLst/>
                                    <a:latin typeface="Cambria Math" panose="02040503050406030204" pitchFamily="18" charset="0"/>
                                    <a:cs typeface="Times New Roman" panose="02020603050405020304" pitchFamily="18" charset="0"/>
                                  </a:rPr>
                                  <m:t>𝑗</m:t>
                                </m:r>
                              </m:sub>
                              <m:sup>
                                <m:r>
                                  <a:rPr lang="en-US" sz="1600" b="0" i="1" smtClean="0">
                                    <a:effectLst/>
                                    <a:latin typeface="Cambria Math" panose="02040503050406030204" pitchFamily="18" charset="0"/>
                                    <a:cs typeface="Times New Roman" panose="02020603050405020304" pitchFamily="18" charset="0"/>
                                  </a:rPr>
                                  <m:t>′′</m:t>
                                </m:r>
                              </m:sup>
                            </m:sSubSup>
                            <m:r>
                              <a:rPr lang="en-US" sz="1600" b="0" i="1" smtClean="0">
                                <a:effectLst/>
                                <a:latin typeface="Cambria Math" panose="02040503050406030204" pitchFamily="18" charset="0"/>
                                <a:cs typeface="Times New Roman" panose="02020603050405020304" pitchFamily="18" charset="0"/>
                              </a:rPr>
                              <m:t>𝑇</m:t>
                            </m:r>
                            <m:r>
                              <a:rPr lang="en-US" sz="1600" b="0" i="1" smtClean="0">
                                <a:effectLst/>
                                <a:latin typeface="Cambria Math" panose="02040503050406030204" pitchFamily="18" charset="0"/>
                                <a:cs typeface="Times New Roman" panose="02020603050405020304" pitchFamily="18" charset="0"/>
                              </a:rPr>
                              <m:t>′′</m:t>
                            </m:r>
                          </m:e>
                        </m:bar>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pos m:val="top"/>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μ</m:t>
                                    </m:r>
                                  </m:e>
                                </m:ba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num>
                          <m:den>
                            <m:r>
                              <a:rPr lang="en-US" sz="1600" b="1" i="0" smtClean="0">
                                <a:solidFill>
                                  <a:srgbClr val="FF0000"/>
                                </a:solidFill>
                                <a:latin typeface="Cambria Math" panose="02040503050406030204" pitchFamily="18" charset="0"/>
                              </a:rPr>
                              <m:t>𝐏</m:t>
                            </m:r>
                            <m:sSub>
                              <m:sSubPr>
                                <m:ctrlPr>
                                  <a:rPr lang="en-US" sz="1600" b="1" i="1">
                                    <a:solidFill>
                                      <a:srgbClr val="FF0000"/>
                                    </a:solidFill>
                                    <a:latin typeface="Cambria Math" panose="02040503050406030204" pitchFamily="18" charset="0"/>
                                  </a:rPr>
                                </m:ctrlPr>
                              </m:sSubPr>
                              <m:e>
                                <m:r>
                                  <a:rPr lang="en-US" sz="1600" b="1" i="0">
                                    <a:solidFill>
                                      <a:srgbClr val="FF0000"/>
                                    </a:solidFill>
                                    <a:latin typeface="Cambria Math" panose="02040503050406030204" pitchFamily="18" charset="0"/>
                                  </a:rPr>
                                  <m:t>𝐫</m:t>
                                </m:r>
                              </m:e>
                              <m:sub>
                                <m:r>
                                  <a:rPr lang="en-US" sz="1600" b="1" i="1">
                                    <a:solidFill>
                                      <a:srgbClr val="FF0000"/>
                                    </a:solidFill>
                                    <a:latin typeface="Cambria Math" panose="02040503050406030204" pitchFamily="18" charset="0"/>
                                  </a:rPr>
                                  <m:t>𝒕</m:t>
                                </m:r>
                              </m:sub>
                            </m:sSub>
                          </m:den>
                        </m:f>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bar>
                              <m:barPr>
                                <m:pos m:val="top"/>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bar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𝑇</m:t>
                                </m:r>
                              </m:e>
                            </m:bar>
                          </m:num>
                          <m:den>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7BF8EF26-0933-3DAE-D764-F02A372CF3E7}"/>
                    </a:ext>
                  </a:extLst>
                </p:cNvPr>
                <p:cNvSpPr txBox="1">
                  <a:spLocks noRot="1" noChangeAspect="1" noMove="1" noResize="1" noEditPoints="1" noAdjustHandles="1" noChangeArrowheads="1" noChangeShapeType="1" noTextEdit="1"/>
                </p:cNvSpPr>
                <p:nvPr/>
              </p:nvSpPr>
              <p:spPr>
                <a:xfrm>
                  <a:off x="259308" y="2900997"/>
                  <a:ext cx="7915702" cy="1738746"/>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F12447D2-25AC-1B4F-B542-B12FE1C56DA2}"/>
                </a:ext>
              </a:extLst>
            </p:cNvPr>
            <p:cNvSpPr/>
            <p:nvPr/>
          </p:nvSpPr>
          <p:spPr>
            <a:xfrm>
              <a:off x="5203470" y="3038904"/>
              <a:ext cx="892530" cy="467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E510050F-F170-845A-3AE1-3BB3ADBBB835}"/>
              </a:ext>
            </a:extLst>
          </p:cNvPr>
          <p:cNvSpPr txBox="1"/>
          <p:nvPr/>
        </p:nvSpPr>
        <p:spPr>
          <a:xfrm>
            <a:off x="10813652" y="1388744"/>
            <a:ext cx="1132041" cy="276999"/>
          </a:xfrm>
          <a:prstGeom prst="rect">
            <a:avLst/>
          </a:prstGeom>
          <a:noFill/>
        </p:spPr>
        <p:txBody>
          <a:bodyPr wrap="none" rtlCol="0">
            <a:spAutoFit/>
          </a:bodyPr>
          <a:lstStyle/>
          <a:p>
            <a:r>
              <a:rPr lang="en-US" sz="1200" dirty="0">
                <a:hlinkClick r:id="rId6"/>
              </a:rPr>
              <a:t>NASA, (2009)</a:t>
            </a:r>
            <a:endParaRPr lang="en-US" sz="1200" dirty="0"/>
          </a:p>
        </p:txBody>
      </p:sp>
    </p:spTree>
    <p:extLst>
      <p:ext uri="{BB962C8B-B14F-4D97-AF65-F5344CB8AC3E}">
        <p14:creationId xmlns:p14="http://schemas.microsoft.com/office/powerpoint/2010/main" val="33014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D235-3B8D-470D-83E3-F6E7747E5B8B}"/>
              </a:ext>
            </a:extLst>
          </p:cNvPr>
          <p:cNvSpPr>
            <a:spLocks noGrp="1"/>
          </p:cNvSpPr>
          <p:nvPr>
            <p:ph type="title"/>
          </p:nvPr>
        </p:nvSpPr>
        <p:spPr/>
        <p:txBody>
          <a:bodyPr/>
          <a:lstStyle/>
          <a:p>
            <a:r>
              <a:rPr lang="en-US" dirty="0"/>
              <a:t>Model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DC2205-CF2D-EAD1-E6EE-11D2701E1194}"/>
                  </a:ext>
                </a:extLst>
              </p:cNvPr>
              <p:cNvSpPr>
                <a:spLocks noGrp="1"/>
              </p:cNvSpPr>
              <p:nvPr>
                <p:ph idx="1"/>
              </p:nvPr>
            </p:nvSpPr>
            <p:spPr/>
            <p:txBody>
              <a:bodyPr/>
              <a:lstStyle/>
              <a:p>
                <a:r>
                  <a:rPr lang="en-US" dirty="0"/>
                  <a:t>Same input features as Gupta and Duraisamy (2026)</a:t>
                </a:r>
              </a:p>
              <a:p>
                <a:r>
                  <a:rPr lang="en-US" dirty="0"/>
                  <a:t>Feature 1 – turbulent to laminar viscosity</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=4.0</m:t>
                    </m:r>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=0.75</m:t>
                    </m:r>
                  </m:oMath>
                </a14:m>
                <a:endParaRPr lang="en-US" dirty="0"/>
              </a:p>
              <a:p>
                <a:r>
                  <a:rPr lang="en-US" dirty="0"/>
                  <a:t>Feature 2 – wall-normal temperature gradient</a:t>
                </a:r>
              </a:p>
              <a:p>
                <a:pPr lvl="1"/>
                <a14:m>
                  <m:oMath xmlns:m="http://schemas.openxmlformats.org/officeDocument/2006/math">
                    <m:r>
                      <a:rPr lang="en-US" i="1">
                        <a:latin typeface="Cambria Math" panose="02040503050406030204" pitchFamily="18" charset="0"/>
                      </a:rPr>
                      <m:t>𝛾</m:t>
                    </m:r>
                    <m:r>
                      <a:rPr lang="en-US" i="1">
                        <a:latin typeface="Cambria Math" panose="02040503050406030204" pitchFamily="18" charset="0"/>
                      </a:rPr>
                      <m:t>=1.5</m:t>
                    </m:r>
                  </m:oMath>
                </a14:m>
                <a:r>
                  <a:rPr lang="en-US" dirty="0"/>
                  <a:t> ⇒ trial-and-error of </a:t>
                </a:r>
                <a14:m>
                  <m:oMath xmlns:m="http://schemas.openxmlformats.org/officeDocument/2006/math">
                    <m:r>
                      <a:rPr lang="en-US" i="1">
                        <a:latin typeface="Cambria Math" panose="02040503050406030204" pitchFamily="18" charset="0"/>
                      </a:rPr>
                      <m:t>𝒪</m:t>
                    </m:r>
                    <m:r>
                      <a:rPr lang="en-US" i="1">
                        <a:latin typeface="Cambria Math" panose="02040503050406030204" pitchFamily="18" charset="0"/>
                      </a:rPr>
                      <m:t>(1)</m:t>
                    </m:r>
                  </m:oMath>
                </a14:m>
                <a:r>
                  <a:rPr lang="en-US" dirty="0"/>
                  <a:t> </a:t>
                </a:r>
                <a:br>
                  <a:rPr lang="en-US" dirty="0"/>
                </a:br>
                <a:r>
                  <a:rPr lang="en-US" dirty="0"/>
                  <a:t>constants</a:t>
                </a:r>
              </a:p>
              <a:p>
                <a:r>
                  <a:rPr lang="en-US" b="1" dirty="0"/>
                  <a:t>Solve:</a:t>
                </a:r>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a:latin typeface="Cambria Math" panose="02040503050406030204" pitchFamily="18" charset="0"/>
                              </a:rPr>
                              <m:t>𝐰</m:t>
                            </m:r>
                          </m:lim>
                        </m:limLow>
                      </m:fName>
                      <m:e>
                        <m:r>
                          <a:rPr lang="en-US" i="1">
                            <a:latin typeface="Cambria Math" panose="02040503050406030204" pitchFamily="18" charset="0"/>
                          </a:rPr>
                          <m:t>𝒥</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r>
                              <a:rPr lang="en-US" i="1">
                                <a:latin typeface="Cambria Math" panose="02040503050406030204" pitchFamily="18" charset="0"/>
                              </a:rPr>
                              <m:t>;</m:t>
                            </m:r>
                            <m:r>
                              <a:rPr lang="en-US" b="1" i="1">
                                <a:latin typeface="Cambria Math" panose="02040503050406030204" pitchFamily="18" charset="0"/>
                              </a:rPr>
                              <m:t>𝜷</m:t>
                            </m:r>
                            <m:d>
                              <m:dPr>
                                <m:ctrlPr>
                                  <a:rPr lang="en-US" i="1">
                                    <a:latin typeface="Cambria Math" panose="02040503050406030204" pitchFamily="18" charset="0"/>
                                  </a:rPr>
                                </m:ctrlPr>
                              </m:dPr>
                              <m:e>
                                <m:r>
                                  <a:rPr lang="en-US" b="1" i="1">
                                    <a:latin typeface="Cambria Math" panose="02040503050406030204" pitchFamily="18" charset="0"/>
                                  </a:rPr>
                                  <m:t>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𝒖</m:t>
                                            </m:r>
                                          </m:e>
                                        </m:acc>
                                      </m:e>
                                      <m:sub>
                                        <m:r>
                                          <a:rPr lang="en-US" i="1">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e>
                        </m:d>
                      </m:e>
                    </m:func>
                  </m:oMath>
                </a14:m>
                <a:r>
                  <a:rPr lang="en-US" dirty="0"/>
                  <a:t> </a:t>
                </a:r>
                <a:r>
                  <a:rPr lang="en-US" dirty="0" err="1"/>
                  <a:t>s.t.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ℛ</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𝑎𝑢𝑔</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a:latin typeface="Cambria Math" panose="02040503050406030204" pitchFamily="18" charset="0"/>
                                  </a:rPr>
                                  <m:t>𝐮</m:t>
                                </m:r>
                              </m:e>
                            </m:acc>
                          </m:e>
                          <m:sub>
                            <m:r>
                              <a:rPr lang="en-US" i="1">
                                <a:latin typeface="Cambria Math" panose="02040503050406030204" pitchFamily="18" charset="0"/>
                              </a:rPr>
                              <m:t>𝑚</m:t>
                            </m:r>
                          </m:sub>
                        </m:sSub>
                        <m:r>
                          <a:rPr lang="en-US" i="1">
                            <a:latin typeface="Cambria Math" panose="02040503050406030204" pitchFamily="18" charset="0"/>
                          </a:rPr>
                          <m:t>;</m:t>
                        </m:r>
                        <m:r>
                          <a:rPr lang="en-US" b="1" i="1">
                            <a:latin typeface="Cambria Math" panose="02040503050406030204" pitchFamily="18" charset="0"/>
                          </a:rPr>
                          <m:t>𝜷</m:t>
                        </m:r>
                        <m:d>
                          <m:dPr>
                            <m:ctrlPr>
                              <a:rPr lang="en-US" i="1">
                                <a:latin typeface="Cambria Math" panose="02040503050406030204" pitchFamily="18" charset="0"/>
                              </a:rPr>
                            </m:ctrlPr>
                          </m:dPr>
                          <m:e>
                            <m:r>
                              <a:rPr lang="en-US" b="1" i="1">
                                <a:latin typeface="Cambria Math" panose="02040503050406030204" pitchFamily="18" charset="0"/>
                              </a:rPr>
                              <m:t>𝜼</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𝐮</m:t>
                                        </m:r>
                                      </m:e>
                                    </m:acc>
                                  </m:e>
                                  <m:sub>
                                    <m:r>
                                      <a:rPr lang="en-US" i="1">
                                        <a:latin typeface="Cambria Math" panose="02040503050406030204" pitchFamily="18" charset="0"/>
                                      </a:rPr>
                                      <m:t>𝑚</m:t>
                                    </m:r>
                                  </m:sub>
                                </m:sSub>
                              </m:e>
                            </m:d>
                            <m:r>
                              <a:rPr lang="en-US" i="1">
                                <a:latin typeface="Cambria Math" panose="02040503050406030204" pitchFamily="18" charset="0"/>
                              </a:rPr>
                              <m:t>,</m:t>
                            </m:r>
                            <m:r>
                              <a:rPr lang="en-US" b="1">
                                <a:latin typeface="Cambria Math" panose="02040503050406030204" pitchFamily="18" charset="0"/>
                              </a:rPr>
                              <m:t>𝐰</m:t>
                            </m:r>
                          </m:e>
                        </m:d>
                        <m:r>
                          <a:rPr lang="en-US" i="1">
                            <a:latin typeface="Cambria Math" panose="02040503050406030204" pitchFamily="18" charset="0"/>
                          </a:rPr>
                          <m:t>,</m:t>
                        </m:r>
                        <m:r>
                          <a:rPr lang="en-US" b="1" i="1">
                            <a:latin typeface="Cambria Math" panose="02040503050406030204" pitchFamily="18" charset="0"/>
                          </a:rPr>
                          <m:t>𝛏</m:t>
                        </m:r>
                      </m:e>
                    </m:d>
                    <m:r>
                      <a:rPr lang="en-US" i="1">
                        <a:latin typeface="Cambria Math" panose="02040503050406030204" pitchFamily="18" charset="0"/>
                      </a:rPr>
                      <m:t>=0</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en-US" i="1">
                        <a:latin typeface="Cambria Math" panose="02040503050406030204" pitchFamily="18" charset="0"/>
                      </a:rPr>
                      <m:t>=</m:t>
                    </m:r>
                    <m:r>
                      <a:rPr lang="en-US" b="1" i="1">
                        <a:latin typeface="Cambria Math" panose="02040503050406030204" pitchFamily="18" charset="0"/>
                      </a:rPr>
                      <m:t>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1,</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2,</m:t>
                            </m:r>
                            <m:r>
                              <a:rPr lang="en-US" i="1">
                                <a:latin typeface="Cambria Math" panose="02040503050406030204" pitchFamily="18" charset="0"/>
                              </a:rPr>
                              <m:t>𝑗</m:t>
                            </m:r>
                          </m:sub>
                        </m:sSub>
                      </m:e>
                    </m:d>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,=0,…,4</m:t>
                    </m:r>
                  </m:oMath>
                </a14:m>
                <a:r>
                  <a:rPr lang="en-US" dirty="0"/>
                  <a:t>0</a:t>
                </a:r>
              </a:p>
              <a:p>
                <a:endParaRPr lang="en-US" dirty="0"/>
              </a:p>
            </p:txBody>
          </p:sp>
        </mc:Choice>
        <mc:Fallback xmlns="">
          <p:sp>
            <p:nvSpPr>
              <p:cNvPr id="3" name="Content Placeholder 2">
                <a:extLst>
                  <a:ext uri="{FF2B5EF4-FFF2-40B4-BE49-F238E27FC236}">
                    <a16:creationId xmlns:a16="http://schemas.microsoft.com/office/drawing/2014/main" id="{28DC2205-CF2D-EAD1-E6EE-11D2701E1194}"/>
                  </a:ext>
                </a:extLst>
              </p:cNvPr>
              <p:cNvSpPr>
                <a:spLocks noGrp="1" noRot="1" noChangeAspect="1" noMove="1" noResize="1" noEditPoints="1" noAdjustHandles="1" noChangeArrowheads="1" noChangeShapeType="1" noTextEdit="1"/>
              </p:cNvSpPr>
              <p:nvPr>
                <p:ph idx="1"/>
              </p:nvPr>
            </p:nvSpPr>
            <p:spPr>
              <a:blipFill>
                <a:blip r:embed="rId3"/>
                <a:stretch>
                  <a:fillRect l="-522" t="-11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13EF9F-8192-D462-7728-CCB22828610B}"/>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C04F3999-BAF9-2E5E-F63A-EB3070D748B4}"/>
              </a:ext>
            </a:extLst>
          </p:cNvPr>
          <p:cNvSpPr>
            <a:spLocks noGrp="1"/>
          </p:cNvSpPr>
          <p:nvPr>
            <p:ph type="sldNum" sz="quarter" idx="12"/>
          </p:nvPr>
        </p:nvSpPr>
        <p:spPr/>
        <p:txBody>
          <a:bodyPr/>
          <a:lstStyle/>
          <a:p>
            <a:fld id="{CD0AC31E-F257-4252-8C10-9C6A2E40931F}" type="slidenum">
              <a:rPr lang="en-US" smtClean="0"/>
              <a:t>8</a:t>
            </a:fld>
            <a:endParaRPr lang="en-US"/>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FFF25BE-D706-8166-F7DE-305BED9E5365}"/>
                  </a:ext>
                </a:extLst>
              </p:cNvPr>
              <p:cNvGraphicFramePr>
                <a:graphicFrameLocks noGrp="1"/>
              </p:cNvGraphicFramePr>
              <p:nvPr>
                <p:extLst>
                  <p:ext uri="{D42A27DB-BD31-4B8C-83A1-F6EECF244321}">
                    <p14:modId xmlns:p14="http://schemas.microsoft.com/office/powerpoint/2010/main" val="3079186097"/>
                  </p:ext>
                </p:extLst>
              </p:nvPr>
            </p:nvGraphicFramePr>
            <p:xfrm>
              <a:off x="2352895" y="4298088"/>
              <a:ext cx="7486209" cy="2253616"/>
            </p:xfrm>
            <a:graphic>
              <a:graphicData uri="http://schemas.openxmlformats.org/drawingml/2006/table">
                <a:tbl>
                  <a:tblPr firstRow="1" bandRow="1">
                    <a:tableStyleId>{5C22544A-7EE6-4342-B048-85BDC9FD1C3A}</a:tableStyleId>
                  </a:tblPr>
                  <a:tblGrid>
                    <a:gridCol w="3717978">
                      <a:extLst>
                        <a:ext uri="{9D8B030D-6E8A-4147-A177-3AD203B41FA5}">
                          <a16:colId xmlns:a16="http://schemas.microsoft.com/office/drawing/2014/main" val="1113524425"/>
                        </a:ext>
                      </a:extLst>
                    </a:gridCol>
                    <a:gridCol w="1256077">
                      <a:extLst>
                        <a:ext uri="{9D8B030D-6E8A-4147-A177-3AD203B41FA5}">
                          <a16:colId xmlns:a16="http://schemas.microsoft.com/office/drawing/2014/main" val="480065849"/>
                        </a:ext>
                      </a:extLst>
                    </a:gridCol>
                    <a:gridCol w="1256077">
                      <a:extLst>
                        <a:ext uri="{9D8B030D-6E8A-4147-A177-3AD203B41FA5}">
                          <a16:colId xmlns:a16="http://schemas.microsoft.com/office/drawing/2014/main" val="2506541750"/>
                        </a:ext>
                      </a:extLst>
                    </a:gridCol>
                    <a:gridCol w="1256077">
                      <a:extLst>
                        <a:ext uri="{9D8B030D-6E8A-4147-A177-3AD203B41FA5}">
                          <a16:colId xmlns:a16="http://schemas.microsoft.com/office/drawing/2014/main" val="3469484095"/>
                        </a:ext>
                      </a:extLst>
                    </a:gridCol>
                  </a:tblGrid>
                  <a:tr h="370840">
                    <a:tc>
                      <a:txBody>
                        <a:bodyPr/>
                        <a:lstStyle/>
                        <a:p>
                          <a:pPr algn="ctr"/>
                          <a:r>
                            <a:rPr lang="en-US" sz="2000" dirty="0">
                              <a:latin typeface="+mn-lt"/>
                              <a:cs typeface="Calibri" panose="020F0502020204030204" pitchFamily="34" charset="0"/>
                            </a:rPr>
                            <a:t>Feature</a:t>
                          </a:r>
                        </a:p>
                      </a:txBody>
                      <a:tcPr anchor="ctr">
                        <a:solidFill>
                          <a:srgbClr val="00274C"/>
                        </a:solidFill>
                      </a:tcPr>
                    </a:tc>
                    <a:tc>
                      <a:txBody>
                        <a:bodyPr/>
                        <a:lstStyle/>
                        <a:p>
                          <a:pPr algn="ctr"/>
                          <a:r>
                            <a:rPr lang="en-US" sz="2000" dirty="0">
                              <a:latin typeface="+mn-lt"/>
                              <a:cs typeface="Calibri" panose="020F0502020204030204" pitchFamily="34" charset="0"/>
                            </a:rPr>
                            <a:t>Lower Bound</a:t>
                          </a:r>
                        </a:p>
                      </a:txBody>
                      <a:tcPr anchor="ctr">
                        <a:solidFill>
                          <a:srgbClr val="00274C"/>
                        </a:solidFill>
                      </a:tcPr>
                    </a:tc>
                    <a:tc>
                      <a:txBody>
                        <a:bodyPr/>
                        <a:lstStyle/>
                        <a:p>
                          <a:pPr algn="ctr"/>
                          <a:r>
                            <a:rPr lang="en-US" sz="2000" dirty="0">
                              <a:latin typeface="+mn-lt"/>
                              <a:cs typeface="Calibri" panose="020F0502020204030204" pitchFamily="34" charset="0"/>
                            </a:rPr>
                            <a:t>Upper Bound</a:t>
                          </a:r>
                        </a:p>
                      </a:txBody>
                      <a:tcPr anchor="ctr">
                        <a:solidFill>
                          <a:srgbClr val="00274C"/>
                        </a:solidFill>
                      </a:tcPr>
                    </a:tc>
                    <a:tc>
                      <a:txBody>
                        <a:bodyPr/>
                        <a:lstStyle/>
                        <a:p>
                          <a:pPr algn="ctr"/>
                          <a:r>
                            <a:rPr lang="en-US" sz="2000" dirty="0">
                              <a:latin typeface="+mn-lt"/>
                              <a:cs typeface="Calibri" panose="020F0502020204030204" pitchFamily="34" charset="0"/>
                            </a:rPr>
                            <a:t># Nodes Level 0</a:t>
                          </a:r>
                        </a:p>
                      </a:txBody>
                      <a:tcPr anchor="ctr">
                        <a:solidFill>
                          <a:srgbClr val="00274C"/>
                        </a:solidFill>
                      </a:tcPr>
                    </a:tc>
                    <a:extLst>
                      <a:ext uri="{0D108BD9-81ED-4DB2-BD59-A6C34878D82A}">
                        <a16:rowId xmlns:a16="http://schemas.microsoft.com/office/drawing/2014/main" val="81311464"/>
                      </a:ext>
                    </a:extLst>
                  </a:tr>
                  <a:tr h="370840">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𝛼</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tanh</m:t>
                                    </m:r>
                                  </m:fName>
                                  <m:e>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func>
                                              <m:funcPr>
                                                <m:ctrlPr>
                                                  <a:rPr lang="en-US" sz="2000" b="0" i="1" smtClean="0">
                                                    <a:latin typeface="Cambria Math" panose="02040503050406030204" pitchFamily="18" charset="0"/>
                                                    <a:cs typeface="Calibri" panose="020F0502020204030204" pitchFamily="34" charset="0"/>
                                                  </a:rPr>
                                                </m:ctrlPr>
                                              </m:funcPr>
                                              <m:fName>
                                                <m:sSub>
                                                  <m:sSubPr>
                                                    <m:ctrlPr>
                                                      <a:rPr lang="en-US" sz="2000" b="0" i="1" smtClean="0">
                                                        <a:latin typeface="Cambria Math" panose="02040503050406030204" pitchFamily="18" charset="0"/>
                                                        <a:cs typeface="Calibri" panose="020F0502020204030204" pitchFamily="34" charset="0"/>
                                                      </a:rPr>
                                                    </m:ctrlPr>
                                                  </m:sSubPr>
                                                  <m:e>
                                                    <m:r>
                                                      <m:rPr>
                                                        <m:sty m:val="p"/>
                                                      </m:rPr>
                                                      <a:rPr lang="en-US" sz="2000" b="0" i="0" smtClean="0">
                                                        <a:latin typeface="Cambria Math" panose="02040503050406030204" pitchFamily="18" charset="0"/>
                                                        <a:cs typeface="Calibri" panose="020F0502020204030204" pitchFamily="34" charset="0"/>
                                                      </a:rPr>
                                                      <m:t>log</m:t>
                                                    </m:r>
                                                  </m:e>
                                                  <m:sub>
                                                    <m:r>
                                                      <a:rPr lang="en-US" sz="2000" b="0" i="1" smtClean="0">
                                                        <a:latin typeface="Cambria Math" panose="02040503050406030204" pitchFamily="18" charset="0"/>
                                                        <a:cs typeface="Calibri" panose="020F0502020204030204" pitchFamily="34" charset="0"/>
                                                      </a:rPr>
                                                      <m:t>10</m:t>
                                                    </m:r>
                                                  </m:sub>
                                                </m:sSub>
                                              </m:fName>
                                              <m:e>
                                                <m:d>
                                                  <m:dPr>
                                                    <m:ctrlPr>
                                                      <a:rPr lang="en-US" sz="2000" b="0" i="1" smtClean="0">
                                                        <a:latin typeface="Cambria Math" panose="02040503050406030204" pitchFamily="18" charset="0"/>
                                                        <a:cs typeface="Calibri" panose="020F0502020204030204" pitchFamily="34" charset="0"/>
                                                      </a:rPr>
                                                    </m:ctrlPr>
                                                  </m:dPr>
                                                  <m:e>
                                                    <m:f>
                                                      <m:fPr>
                                                        <m:type m:val="lin"/>
                                                        <m:ctrlPr>
                                                          <a:rPr lang="en-US" sz="2000" b="0" i="1" smtClean="0">
                                                            <a:latin typeface="Cambria Math" panose="02040503050406030204" pitchFamily="18" charset="0"/>
                                                            <a:cs typeface="Calibri" panose="020F0502020204030204" pitchFamily="34" charset="0"/>
                                                          </a:rPr>
                                                        </m:ctrlPr>
                                                      </m:fPr>
                                                      <m:num>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𝜈</m:t>
                                                            </m:r>
                                                          </m:e>
                                                          <m:sub>
                                                            <m:r>
                                                              <a:rPr lang="en-US" sz="2000" b="0" i="1" smtClean="0">
                                                                <a:latin typeface="Cambria Math" panose="02040503050406030204" pitchFamily="18" charset="0"/>
                                                                <a:cs typeface="Calibri" panose="020F0502020204030204" pitchFamily="34" charset="0"/>
                                                              </a:rPr>
                                                              <m:t>𝑡</m:t>
                                                            </m:r>
                                                          </m:sub>
                                                        </m:sSub>
                                                      </m:num>
                                                      <m:den>
                                                        <m:r>
                                                          <a:rPr lang="en-US" sz="2000" b="0" i="1" smtClean="0">
                                                            <a:latin typeface="Cambria Math" panose="02040503050406030204" pitchFamily="18" charset="0"/>
                                                            <a:cs typeface="Calibri" panose="020F0502020204030204" pitchFamily="34" charset="0"/>
                                                          </a:rPr>
                                                          <m:t>𝜈</m:t>
                                                        </m:r>
                                                      </m:den>
                                                    </m:f>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𝜀</m:t>
                                                    </m:r>
                                                  </m:e>
                                                </m:d>
                                              </m:e>
                                            </m:func>
                                          </m:num>
                                          <m:den>
                                            <m:r>
                                              <a:rPr lang="en-US" sz="2000" b="0" i="1" smtClean="0">
                                                <a:latin typeface="Cambria Math" panose="02040503050406030204" pitchFamily="18" charset="0"/>
                                                <a:cs typeface="Calibri" panose="020F0502020204030204" pitchFamily="34" charset="0"/>
                                              </a:rPr>
                                              <m:t>𝛼𝛽</m:t>
                                            </m:r>
                                          </m:den>
                                        </m:f>
                                      </m:e>
                                    </m:d>
                                  </m:e>
                                </m:func>
                              </m:oMath>
                            </m:oMathPara>
                          </a14:m>
                          <a:endParaRPr lang="en-US" sz="2000" dirty="0">
                            <a:latin typeface="Calibri" panose="020F0502020204030204" pitchFamily="34" charset="0"/>
                            <a:cs typeface="Calibri" panose="020F0502020204030204" pitchFamily="34" charset="0"/>
                          </a:endParaRPr>
                        </a:p>
                      </a:txBody>
                      <a:tcPr anchor="ctr"/>
                    </a:tc>
                    <a:tc>
                      <a:txBody>
                        <a:bodyPr/>
                        <a:lstStyle/>
                        <a:p>
                          <a:pPr algn="ctr"/>
                          <a:r>
                            <a:rPr lang="en-US" sz="2000" dirty="0">
                              <a:latin typeface="Calibri" panose="020F0502020204030204" pitchFamily="34" charset="0"/>
                              <a:cs typeface="Calibri" panose="020F0502020204030204" pitchFamily="34" charset="0"/>
                            </a:rPr>
                            <a:t>-4.0</a:t>
                          </a:r>
                        </a:p>
                      </a:txBody>
                      <a:tcPr anchor="ctr"/>
                    </a:tc>
                    <a:tc>
                      <a:txBody>
                        <a:bodyPr/>
                        <a:lstStyle/>
                        <a:p>
                          <a:pPr algn="ctr"/>
                          <a:r>
                            <a:rPr lang="en-US" sz="2000" dirty="0">
                              <a:latin typeface="Calibri" panose="020F0502020204030204" pitchFamily="34" charset="0"/>
                              <a:cs typeface="Calibri" panose="020F0502020204030204" pitchFamily="34" charset="0"/>
                            </a:rPr>
                            <a:t>4.0</a:t>
                          </a:r>
                        </a:p>
                      </a:txBody>
                      <a:tcPr anchor="ctr"/>
                    </a:tc>
                    <a:tc>
                      <a:txBody>
                        <a:bodyPr/>
                        <a:lstStyle/>
                        <a:p>
                          <a:pPr algn="ctr"/>
                          <a:r>
                            <a:rPr lang="en-US" sz="2000" dirty="0">
                              <a:latin typeface="Calibri" panose="020F0502020204030204" pitchFamily="34" charset="0"/>
                              <a:cs typeface="Calibri" panose="020F0502020204030204" pitchFamily="34" charset="0"/>
                            </a:rPr>
                            <a:t>6</a:t>
                          </a:r>
                        </a:p>
                      </a:txBody>
                      <a:tcPr anchor="ctr"/>
                    </a:tc>
                    <a:extLst>
                      <a:ext uri="{0D108BD9-81ED-4DB2-BD59-A6C34878D82A}">
                        <a16:rowId xmlns:a16="http://schemas.microsoft.com/office/drawing/2014/main" val="1103533819"/>
                      </a:ext>
                    </a:extLst>
                  </a:tr>
                  <a:tr h="370840">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𝛾</m:t>
                                </m:r>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tanh</m:t>
                                    </m:r>
                                  </m:fName>
                                  <m:e>
                                    <m:d>
                                      <m:dPr>
                                        <m:ctrlPr>
                                          <a:rPr lang="en-US" sz="2000" b="0" i="1" smtClean="0">
                                            <a:latin typeface="Cambria Math" panose="02040503050406030204" pitchFamily="18" charset="0"/>
                                            <a:cs typeface="Calibri" panose="020F0502020204030204" pitchFamily="34" charset="0"/>
                                          </a:rPr>
                                        </m:ctrlPr>
                                      </m:dPr>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𝛾</m:t>
                                            </m:r>
                                          </m:den>
                                        </m:f>
                                        <m:f>
                                          <m:fPr>
                                            <m:ctrlPr>
                                              <a:rPr lang="en-US" sz="2000" b="0" i="1" smtClean="0">
                                                <a:latin typeface="Cambria Math" panose="02040503050406030204" pitchFamily="18" charset="0"/>
                                                <a:cs typeface="Calibri" panose="020F0502020204030204" pitchFamily="34" charset="0"/>
                                              </a:rPr>
                                            </m:ctrlPr>
                                          </m:fPr>
                                          <m:num>
                                            <m:r>
                                              <m:rPr>
                                                <m:sty m:val="p"/>
                                              </m:rPr>
                                              <a:rPr lang="en-US" sz="2000" b="0" i="0"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𝑇</m:t>
                                            </m:r>
                                            <m:r>
                                              <a:rPr lang="en-US" sz="2000" b="0" i="1" smtClean="0">
                                                <a:latin typeface="Cambria Math" panose="02040503050406030204" pitchFamily="18" charset="0"/>
                                                <a:cs typeface="Calibri" panose="020F0502020204030204" pitchFamily="34" charset="0"/>
                                              </a:rPr>
                                              <m:t>∙</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𝑛</m:t>
                                                </m:r>
                                              </m:e>
                                            </m:acc>
                                            <m:r>
                                              <a:rPr lang="en-US" sz="2000" b="0" i="1" smtClean="0">
                                                <a:latin typeface="Cambria Math" panose="02040503050406030204" pitchFamily="18" charset="0"/>
                                                <a:cs typeface="Calibri" panose="020F0502020204030204" pitchFamily="34" charset="0"/>
                                              </a:rPr>
                                              <m:t> </m:t>
                                            </m:r>
                                          </m:num>
                                          <m:den>
                                            <m:f>
                                              <m:fPr>
                                                <m:type m:val="lin"/>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𝑇</m:t>
                                                </m:r>
                                              </m:num>
                                              <m:den>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𝑑</m:t>
                                                    </m:r>
                                                  </m:e>
                                                  <m:sub>
                                                    <m:r>
                                                      <a:rPr lang="en-US" sz="2000" b="0" i="1" smtClean="0">
                                                        <a:latin typeface="Cambria Math" panose="02040503050406030204" pitchFamily="18" charset="0"/>
                                                        <a:cs typeface="Calibri" panose="020F0502020204030204" pitchFamily="34" charset="0"/>
                                                      </a:rPr>
                                                      <m:t>𝑤𝑎𝑙𝑙</m:t>
                                                    </m:r>
                                                  </m:sub>
                                                </m:sSub>
                                              </m:den>
                                            </m:f>
                                          </m:den>
                                        </m:f>
                                      </m:e>
                                    </m:d>
                                  </m:e>
                                </m:func>
                              </m:oMath>
                            </m:oMathPara>
                          </a14:m>
                          <a:endParaRPr lang="en-US" sz="2000" dirty="0">
                            <a:latin typeface="Calibri" panose="020F0502020204030204" pitchFamily="34" charset="0"/>
                            <a:cs typeface="Calibri" panose="020F0502020204030204" pitchFamily="34" charset="0"/>
                          </a:endParaRPr>
                        </a:p>
                      </a:txBody>
                      <a:tcPr anchor="ctr"/>
                    </a:tc>
                    <a:tc>
                      <a:txBody>
                        <a:bodyPr/>
                        <a:lstStyle/>
                        <a:p>
                          <a:pPr algn="ctr"/>
                          <a:r>
                            <a:rPr lang="en-US" sz="2000" dirty="0">
                              <a:latin typeface="Calibri" panose="020F0502020204030204" pitchFamily="34" charset="0"/>
                              <a:cs typeface="Calibri" panose="020F0502020204030204" pitchFamily="34" charset="0"/>
                            </a:rPr>
                            <a:t>-1.5</a:t>
                          </a:r>
                        </a:p>
                      </a:txBody>
                      <a:tcPr anchor="ctr"/>
                    </a:tc>
                    <a:tc>
                      <a:txBody>
                        <a:bodyPr/>
                        <a:lstStyle/>
                        <a:p>
                          <a:pPr algn="ctr"/>
                          <a:r>
                            <a:rPr lang="en-US" sz="2000" dirty="0">
                              <a:latin typeface="Calibri" panose="020F0502020204030204" pitchFamily="34" charset="0"/>
                              <a:cs typeface="Calibri" panose="020F0502020204030204" pitchFamily="34" charset="0"/>
                            </a:rPr>
                            <a:t>1.5</a:t>
                          </a:r>
                        </a:p>
                      </a:txBody>
                      <a:tcPr anchor="ctr"/>
                    </a:tc>
                    <a:tc>
                      <a:txBody>
                        <a:bodyPr/>
                        <a:lstStyle/>
                        <a:p>
                          <a:pPr algn="ctr"/>
                          <a:r>
                            <a:rPr lang="en-US" sz="2000" dirty="0">
                              <a:latin typeface="Calibri" panose="020F0502020204030204" pitchFamily="34" charset="0"/>
                              <a:cs typeface="Calibri" panose="020F0502020204030204" pitchFamily="34" charset="0"/>
                            </a:rPr>
                            <a:t>6</a:t>
                          </a:r>
                        </a:p>
                      </a:txBody>
                      <a:tcPr anchor="ctr"/>
                    </a:tc>
                    <a:extLst>
                      <a:ext uri="{0D108BD9-81ED-4DB2-BD59-A6C34878D82A}">
                        <a16:rowId xmlns:a16="http://schemas.microsoft.com/office/drawing/2014/main" val="3010995651"/>
                      </a:ext>
                    </a:extLst>
                  </a:tr>
                </a:tbl>
              </a:graphicData>
            </a:graphic>
          </p:graphicFrame>
        </mc:Choice>
        <mc:Fallback xmlns="">
          <p:graphicFrame>
            <p:nvGraphicFramePr>
              <p:cNvPr id="6" name="Table 5">
                <a:extLst>
                  <a:ext uri="{FF2B5EF4-FFF2-40B4-BE49-F238E27FC236}">
                    <a16:creationId xmlns:a16="http://schemas.microsoft.com/office/drawing/2014/main" id="{8FFF25BE-D706-8166-F7DE-305BED9E5365}"/>
                  </a:ext>
                </a:extLst>
              </p:cNvPr>
              <p:cNvGraphicFramePr>
                <a:graphicFrameLocks noGrp="1"/>
              </p:cNvGraphicFramePr>
              <p:nvPr>
                <p:extLst>
                  <p:ext uri="{D42A27DB-BD31-4B8C-83A1-F6EECF244321}">
                    <p14:modId xmlns:p14="http://schemas.microsoft.com/office/powerpoint/2010/main" val="3079186097"/>
                  </p:ext>
                </p:extLst>
              </p:nvPr>
            </p:nvGraphicFramePr>
            <p:xfrm>
              <a:off x="2352895" y="4298088"/>
              <a:ext cx="7486209" cy="2253616"/>
            </p:xfrm>
            <a:graphic>
              <a:graphicData uri="http://schemas.openxmlformats.org/drawingml/2006/table">
                <a:tbl>
                  <a:tblPr firstRow="1" bandRow="1">
                    <a:tableStyleId>{5C22544A-7EE6-4342-B048-85BDC9FD1C3A}</a:tableStyleId>
                  </a:tblPr>
                  <a:tblGrid>
                    <a:gridCol w="3717978">
                      <a:extLst>
                        <a:ext uri="{9D8B030D-6E8A-4147-A177-3AD203B41FA5}">
                          <a16:colId xmlns:a16="http://schemas.microsoft.com/office/drawing/2014/main" val="1113524425"/>
                        </a:ext>
                      </a:extLst>
                    </a:gridCol>
                    <a:gridCol w="1256077">
                      <a:extLst>
                        <a:ext uri="{9D8B030D-6E8A-4147-A177-3AD203B41FA5}">
                          <a16:colId xmlns:a16="http://schemas.microsoft.com/office/drawing/2014/main" val="480065849"/>
                        </a:ext>
                      </a:extLst>
                    </a:gridCol>
                    <a:gridCol w="1256077">
                      <a:extLst>
                        <a:ext uri="{9D8B030D-6E8A-4147-A177-3AD203B41FA5}">
                          <a16:colId xmlns:a16="http://schemas.microsoft.com/office/drawing/2014/main" val="2506541750"/>
                        </a:ext>
                      </a:extLst>
                    </a:gridCol>
                    <a:gridCol w="1256077">
                      <a:extLst>
                        <a:ext uri="{9D8B030D-6E8A-4147-A177-3AD203B41FA5}">
                          <a16:colId xmlns:a16="http://schemas.microsoft.com/office/drawing/2014/main" val="3469484095"/>
                        </a:ext>
                      </a:extLst>
                    </a:gridCol>
                  </a:tblGrid>
                  <a:tr h="701040">
                    <a:tc>
                      <a:txBody>
                        <a:bodyPr/>
                        <a:lstStyle/>
                        <a:p>
                          <a:pPr algn="ctr"/>
                          <a:r>
                            <a:rPr lang="en-US" sz="2000" dirty="0">
                              <a:latin typeface="+mn-lt"/>
                              <a:cs typeface="Calibri" panose="020F0502020204030204" pitchFamily="34" charset="0"/>
                            </a:rPr>
                            <a:t>Feature</a:t>
                          </a:r>
                        </a:p>
                      </a:txBody>
                      <a:tcPr anchor="ctr">
                        <a:solidFill>
                          <a:srgbClr val="00274C"/>
                        </a:solidFill>
                      </a:tcPr>
                    </a:tc>
                    <a:tc>
                      <a:txBody>
                        <a:bodyPr/>
                        <a:lstStyle/>
                        <a:p>
                          <a:pPr algn="ctr"/>
                          <a:r>
                            <a:rPr lang="en-US" sz="2000" dirty="0">
                              <a:latin typeface="+mn-lt"/>
                              <a:cs typeface="Calibri" panose="020F0502020204030204" pitchFamily="34" charset="0"/>
                            </a:rPr>
                            <a:t>Lower Bound</a:t>
                          </a:r>
                        </a:p>
                      </a:txBody>
                      <a:tcPr anchor="ctr">
                        <a:solidFill>
                          <a:srgbClr val="00274C"/>
                        </a:solidFill>
                      </a:tcPr>
                    </a:tc>
                    <a:tc>
                      <a:txBody>
                        <a:bodyPr/>
                        <a:lstStyle/>
                        <a:p>
                          <a:pPr algn="ctr"/>
                          <a:r>
                            <a:rPr lang="en-US" sz="2000" dirty="0">
                              <a:latin typeface="+mn-lt"/>
                              <a:cs typeface="Calibri" panose="020F0502020204030204" pitchFamily="34" charset="0"/>
                            </a:rPr>
                            <a:t>Upper Bound</a:t>
                          </a:r>
                        </a:p>
                      </a:txBody>
                      <a:tcPr anchor="ctr">
                        <a:solidFill>
                          <a:srgbClr val="00274C"/>
                        </a:solidFill>
                      </a:tcPr>
                    </a:tc>
                    <a:tc>
                      <a:txBody>
                        <a:bodyPr/>
                        <a:lstStyle/>
                        <a:p>
                          <a:pPr algn="ctr"/>
                          <a:r>
                            <a:rPr lang="en-US" sz="2000" dirty="0">
                              <a:latin typeface="+mn-lt"/>
                              <a:cs typeface="Calibri" panose="020F0502020204030204" pitchFamily="34" charset="0"/>
                            </a:rPr>
                            <a:t># Nodes Level 0</a:t>
                          </a:r>
                        </a:p>
                      </a:txBody>
                      <a:tcPr anchor="ctr">
                        <a:solidFill>
                          <a:srgbClr val="00274C"/>
                        </a:solidFill>
                      </a:tcPr>
                    </a:tc>
                    <a:extLst>
                      <a:ext uri="{0D108BD9-81ED-4DB2-BD59-A6C34878D82A}">
                        <a16:rowId xmlns:a16="http://schemas.microsoft.com/office/drawing/2014/main" val="81311464"/>
                      </a:ext>
                    </a:extLst>
                  </a:tr>
                  <a:tr h="776288">
                    <a:tc>
                      <a:txBody>
                        <a:bodyPr/>
                        <a:lstStyle/>
                        <a:p>
                          <a:endParaRPr lang="en-US"/>
                        </a:p>
                      </a:txBody>
                      <a:tcPr anchor="ctr">
                        <a:blipFill>
                          <a:blip r:embed="rId4"/>
                          <a:stretch>
                            <a:fillRect l="-164" t="-92969" r="-101964" b="-100781"/>
                          </a:stretch>
                        </a:blipFill>
                      </a:tcPr>
                    </a:tc>
                    <a:tc>
                      <a:txBody>
                        <a:bodyPr/>
                        <a:lstStyle/>
                        <a:p>
                          <a:pPr algn="ctr"/>
                          <a:r>
                            <a:rPr lang="en-US" sz="2000" dirty="0">
                              <a:latin typeface="Calibri" panose="020F0502020204030204" pitchFamily="34" charset="0"/>
                              <a:cs typeface="Calibri" panose="020F0502020204030204" pitchFamily="34" charset="0"/>
                            </a:rPr>
                            <a:t>-4.0</a:t>
                          </a:r>
                        </a:p>
                      </a:txBody>
                      <a:tcPr anchor="ctr"/>
                    </a:tc>
                    <a:tc>
                      <a:txBody>
                        <a:bodyPr/>
                        <a:lstStyle/>
                        <a:p>
                          <a:pPr algn="ctr"/>
                          <a:r>
                            <a:rPr lang="en-US" sz="2000" dirty="0">
                              <a:latin typeface="Calibri" panose="020F0502020204030204" pitchFamily="34" charset="0"/>
                              <a:cs typeface="Calibri" panose="020F0502020204030204" pitchFamily="34" charset="0"/>
                            </a:rPr>
                            <a:t>4.0</a:t>
                          </a:r>
                        </a:p>
                      </a:txBody>
                      <a:tcPr anchor="ctr"/>
                    </a:tc>
                    <a:tc>
                      <a:txBody>
                        <a:bodyPr/>
                        <a:lstStyle/>
                        <a:p>
                          <a:pPr algn="ctr"/>
                          <a:r>
                            <a:rPr lang="en-US" sz="2000" dirty="0">
                              <a:latin typeface="Calibri" panose="020F0502020204030204" pitchFamily="34" charset="0"/>
                              <a:cs typeface="Calibri" panose="020F0502020204030204" pitchFamily="34" charset="0"/>
                            </a:rPr>
                            <a:t>6</a:t>
                          </a:r>
                        </a:p>
                      </a:txBody>
                      <a:tcPr anchor="ctr"/>
                    </a:tc>
                    <a:extLst>
                      <a:ext uri="{0D108BD9-81ED-4DB2-BD59-A6C34878D82A}">
                        <a16:rowId xmlns:a16="http://schemas.microsoft.com/office/drawing/2014/main" val="1103533819"/>
                      </a:ext>
                    </a:extLst>
                  </a:tr>
                  <a:tr h="776288">
                    <a:tc>
                      <a:txBody>
                        <a:bodyPr/>
                        <a:lstStyle/>
                        <a:p>
                          <a:endParaRPr lang="en-US"/>
                        </a:p>
                      </a:txBody>
                      <a:tcPr anchor="ctr">
                        <a:blipFill>
                          <a:blip r:embed="rId4"/>
                          <a:stretch>
                            <a:fillRect l="-164" t="-194488" r="-101964" b="-1575"/>
                          </a:stretch>
                        </a:blipFill>
                      </a:tcPr>
                    </a:tc>
                    <a:tc>
                      <a:txBody>
                        <a:bodyPr/>
                        <a:lstStyle/>
                        <a:p>
                          <a:pPr algn="ctr"/>
                          <a:r>
                            <a:rPr lang="en-US" sz="2000" dirty="0">
                              <a:latin typeface="Calibri" panose="020F0502020204030204" pitchFamily="34" charset="0"/>
                              <a:cs typeface="Calibri" panose="020F0502020204030204" pitchFamily="34" charset="0"/>
                            </a:rPr>
                            <a:t>-1.5</a:t>
                          </a:r>
                        </a:p>
                      </a:txBody>
                      <a:tcPr anchor="ctr"/>
                    </a:tc>
                    <a:tc>
                      <a:txBody>
                        <a:bodyPr/>
                        <a:lstStyle/>
                        <a:p>
                          <a:pPr algn="ctr"/>
                          <a:r>
                            <a:rPr lang="en-US" sz="2000" dirty="0">
                              <a:latin typeface="Calibri" panose="020F0502020204030204" pitchFamily="34" charset="0"/>
                              <a:cs typeface="Calibri" panose="020F0502020204030204" pitchFamily="34" charset="0"/>
                            </a:rPr>
                            <a:t>1.5</a:t>
                          </a:r>
                        </a:p>
                      </a:txBody>
                      <a:tcPr anchor="ctr"/>
                    </a:tc>
                    <a:tc>
                      <a:txBody>
                        <a:bodyPr/>
                        <a:lstStyle/>
                        <a:p>
                          <a:pPr algn="ctr"/>
                          <a:r>
                            <a:rPr lang="en-US" sz="2000" dirty="0">
                              <a:latin typeface="Calibri" panose="020F0502020204030204" pitchFamily="34" charset="0"/>
                              <a:cs typeface="Calibri" panose="020F0502020204030204" pitchFamily="34" charset="0"/>
                            </a:rPr>
                            <a:t>6</a:t>
                          </a:r>
                        </a:p>
                      </a:txBody>
                      <a:tcPr anchor="ctr"/>
                    </a:tc>
                    <a:extLst>
                      <a:ext uri="{0D108BD9-81ED-4DB2-BD59-A6C34878D82A}">
                        <a16:rowId xmlns:a16="http://schemas.microsoft.com/office/drawing/2014/main" val="3010995651"/>
                      </a:ext>
                    </a:extLst>
                  </a:tr>
                </a:tbl>
              </a:graphicData>
            </a:graphic>
          </p:graphicFrame>
        </mc:Fallback>
      </mc:AlternateContent>
    </p:spTree>
    <p:extLst>
      <p:ext uri="{BB962C8B-B14F-4D97-AF65-F5344CB8AC3E}">
        <p14:creationId xmlns:p14="http://schemas.microsoft.com/office/powerpoint/2010/main" val="84371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569D-7C94-25C4-BA77-9280E72BFB01}"/>
              </a:ext>
            </a:extLst>
          </p:cNvPr>
          <p:cNvSpPr>
            <a:spLocks noGrp="1"/>
          </p:cNvSpPr>
          <p:nvPr>
            <p:ph type="title"/>
          </p:nvPr>
        </p:nvSpPr>
        <p:spPr/>
        <p:txBody>
          <a:bodyPr>
            <a:normAutofit fontScale="90000"/>
          </a:bodyPr>
          <a:lstStyle/>
          <a:p>
            <a:r>
              <a:rPr lang="en-US" dirty="0"/>
              <a:t>New Feature Space Discretization </a:t>
            </a:r>
          </a:p>
        </p:txBody>
      </p:sp>
      <p:pic>
        <p:nvPicPr>
          <p:cNvPr id="7" name="Content Placeholder 6" descr="A graph showing a red and blue color&#10;&#10;AI-generated content may be incorrect.">
            <a:extLst>
              <a:ext uri="{FF2B5EF4-FFF2-40B4-BE49-F238E27FC236}">
                <a16:creationId xmlns:a16="http://schemas.microsoft.com/office/drawing/2014/main" id="{A891360E-385C-2054-FEA7-19F6ED63F9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122" y="914400"/>
            <a:ext cx="6339840" cy="4754880"/>
          </a:xfrm>
        </p:spPr>
      </p:pic>
      <p:sp>
        <p:nvSpPr>
          <p:cNvPr id="4" name="Date Placeholder 3">
            <a:extLst>
              <a:ext uri="{FF2B5EF4-FFF2-40B4-BE49-F238E27FC236}">
                <a16:creationId xmlns:a16="http://schemas.microsoft.com/office/drawing/2014/main" id="{A05ACCC1-668F-1444-841E-4118939D6B5A}"/>
              </a:ext>
            </a:extLst>
          </p:cNvPr>
          <p:cNvSpPr>
            <a:spLocks noGrp="1"/>
          </p:cNvSpPr>
          <p:nvPr>
            <p:ph type="dt" sz="half" idx="10"/>
          </p:nvPr>
        </p:nvSpPr>
        <p:spPr/>
        <p:txBody>
          <a:bodyPr/>
          <a:lstStyle/>
          <a:p>
            <a:fld id="{EB6CDE95-49BA-4DCF-9FB9-42458E1B03C3}" type="datetime1">
              <a:rPr lang="en-US" smtClean="0"/>
              <a:t>12/4/2025</a:t>
            </a:fld>
            <a:endParaRPr lang="en-US"/>
          </a:p>
        </p:txBody>
      </p:sp>
      <p:sp>
        <p:nvSpPr>
          <p:cNvPr id="5" name="Slide Number Placeholder 4">
            <a:extLst>
              <a:ext uri="{FF2B5EF4-FFF2-40B4-BE49-F238E27FC236}">
                <a16:creationId xmlns:a16="http://schemas.microsoft.com/office/drawing/2014/main" id="{9274E13A-84B8-FE4B-4AD0-6213B9CA300E}"/>
              </a:ext>
            </a:extLst>
          </p:cNvPr>
          <p:cNvSpPr>
            <a:spLocks noGrp="1"/>
          </p:cNvSpPr>
          <p:nvPr>
            <p:ph type="sldNum" sz="quarter" idx="12"/>
          </p:nvPr>
        </p:nvSpPr>
        <p:spPr/>
        <p:txBody>
          <a:bodyPr/>
          <a:lstStyle/>
          <a:p>
            <a:fld id="{CD0AC31E-F257-4252-8C10-9C6A2E40931F}" type="slidenum">
              <a:rPr lang="en-US" smtClean="0"/>
              <a:t>9</a:t>
            </a:fld>
            <a:endParaRPr lang="en-US"/>
          </a:p>
        </p:txBody>
      </p:sp>
      <p:pic>
        <p:nvPicPr>
          <p:cNvPr id="9" name="Picture 8">
            <a:extLst>
              <a:ext uri="{FF2B5EF4-FFF2-40B4-BE49-F238E27FC236}">
                <a16:creationId xmlns:a16="http://schemas.microsoft.com/office/drawing/2014/main" id="{9CB7EA56-90B4-ED05-AAF4-BAE8F45818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182279" y="914403"/>
            <a:ext cx="5010512" cy="4754874"/>
          </a:xfrm>
          <a:prstGeom prst="rect">
            <a:avLst/>
          </a:prstGeom>
        </p:spPr>
      </p:pic>
      <p:cxnSp>
        <p:nvCxnSpPr>
          <p:cNvPr id="11" name="Straight Arrow Connector 10">
            <a:extLst>
              <a:ext uri="{FF2B5EF4-FFF2-40B4-BE49-F238E27FC236}">
                <a16:creationId xmlns:a16="http://schemas.microsoft.com/office/drawing/2014/main" id="{760E697D-9E9C-3EC1-08DA-6986B8FCBADE}"/>
              </a:ext>
            </a:extLst>
          </p:cNvPr>
          <p:cNvCxnSpPr>
            <a:cxnSpLocks/>
          </p:cNvCxnSpPr>
          <p:nvPr/>
        </p:nvCxnSpPr>
        <p:spPr>
          <a:xfrm>
            <a:off x="6096000" y="3337560"/>
            <a:ext cx="1257300" cy="0"/>
          </a:xfrm>
          <a:prstGeom prst="straightConnector1">
            <a:avLst/>
          </a:prstGeom>
          <a:ln w="57150">
            <a:solidFill>
              <a:srgbClr val="00274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9E566B-2D3C-D269-9C1F-53211E0CB845}"/>
              </a:ext>
            </a:extLst>
          </p:cNvPr>
          <p:cNvSpPr txBox="1"/>
          <p:nvPr/>
        </p:nvSpPr>
        <p:spPr>
          <a:xfrm>
            <a:off x="3001793" y="5747356"/>
            <a:ext cx="6756338" cy="646331"/>
          </a:xfrm>
          <a:prstGeom prst="rect">
            <a:avLst/>
          </a:prstGeom>
          <a:noFill/>
          <a:ln w="28575">
            <a:solidFill>
              <a:srgbClr val="00274C"/>
            </a:solidFill>
          </a:ln>
        </p:spPr>
        <p:txBody>
          <a:bodyPr wrap="none" lIns="137160" tIns="137160" rIns="137160" bIns="137160" rtlCol="0" anchor="ctr">
            <a:spAutoFit/>
          </a:bodyPr>
          <a:lstStyle/>
          <a:p>
            <a:pPr algn="ctr"/>
            <a:r>
              <a:rPr lang="en-US" sz="2400" b="1" dirty="0">
                <a:solidFill>
                  <a:srgbClr val="FF0000"/>
                </a:solidFill>
              </a:rPr>
              <a:t>1681 parameters</a:t>
            </a:r>
            <a:r>
              <a:rPr lang="en-US" sz="2400" b="1" dirty="0">
                <a:solidFill>
                  <a:schemeClr val="tx1"/>
                </a:solidFill>
              </a:rPr>
              <a:t>                    </a:t>
            </a:r>
            <a:r>
              <a:rPr lang="en-US" sz="2400" b="1" dirty="0">
                <a:solidFill>
                  <a:schemeClr val="tx1"/>
                </a:solidFill>
                <a:sym typeface="Wingdings" panose="05000000000000000000" pitchFamily="2" charset="2"/>
              </a:rPr>
              <a:t> </a:t>
            </a:r>
            <a:r>
              <a:rPr lang="en-US" sz="2400" b="1" dirty="0">
                <a:solidFill>
                  <a:srgbClr val="009E00"/>
                </a:solidFill>
                <a:sym typeface="Wingdings" panose="05000000000000000000" pitchFamily="2" charset="2"/>
              </a:rPr>
              <a:t>261 parameters</a:t>
            </a:r>
            <a:endParaRPr lang="en-US" sz="2400" b="1" dirty="0">
              <a:solidFill>
                <a:srgbClr val="009E00"/>
              </a:solidFill>
            </a:endParaRPr>
          </a:p>
        </p:txBody>
      </p:sp>
      <p:pic>
        <p:nvPicPr>
          <p:cNvPr id="3" name="Picture 2">
            <a:extLst>
              <a:ext uri="{FF2B5EF4-FFF2-40B4-BE49-F238E27FC236}">
                <a16:creationId xmlns:a16="http://schemas.microsoft.com/office/drawing/2014/main" id="{B502A1E1-26F1-7B90-88B9-A63D349A8E66}"/>
              </a:ext>
            </a:extLst>
          </p:cNvPr>
          <p:cNvPicPr>
            <a:picLocks noChangeAspect="1"/>
          </p:cNvPicPr>
          <p:nvPr/>
        </p:nvPicPr>
        <p:blipFill>
          <a:blip r:embed="rId3" cstate="print">
            <a:extLst>
              <a:ext uri="{28A0092B-C50C-407E-A947-70E740481C1C}">
                <a14:useLocalDpi xmlns:a14="http://schemas.microsoft.com/office/drawing/2010/main" val="0"/>
              </a:ext>
            </a:extLst>
          </a:blip>
          <a:srcRect t="89583" b="6090"/>
          <a:stretch>
            <a:fillRect/>
          </a:stretch>
        </p:blipFill>
        <p:spPr>
          <a:xfrm>
            <a:off x="40122" y="5190429"/>
            <a:ext cx="5298636" cy="205741"/>
          </a:xfrm>
          <a:prstGeom prst="rect">
            <a:avLst/>
          </a:prstGeom>
        </p:spPr>
      </p:pic>
      <p:cxnSp>
        <p:nvCxnSpPr>
          <p:cNvPr id="8" name="Straight Arrow Connector 7">
            <a:extLst>
              <a:ext uri="{FF2B5EF4-FFF2-40B4-BE49-F238E27FC236}">
                <a16:creationId xmlns:a16="http://schemas.microsoft.com/office/drawing/2014/main" id="{7DBF054F-C128-B2A4-329A-6A17EDCCBCF3}"/>
              </a:ext>
            </a:extLst>
          </p:cNvPr>
          <p:cNvCxnSpPr>
            <a:cxnSpLocks/>
          </p:cNvCxnSpPr>
          <p:nvPr/>
        </p:nvCxnSpPr>
        <p:spPr>
          <a:xfrm>
            <a:off x="5829300" y="6093381"/>
            <a:ext cx="1257300" cy="0"/>
          </a:xfrm>
          <a:prstGeom prst="straightConnector1">
            <a:avLst/>
          </a:prstGeom>
          <a:ln w="57150">
            <a:solidFill>
              <a:srgbClr val="00274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SLAB Template.potx" id="{E31BDE7D-79EF-489A-9EDF-7864ABEDFA16}" vid="{C6927EA6-98F3-4B78-9E18-451DD02D95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A4A10CFC7F174DAD848DFF6E895075" ma:contentTypeVersion="7" ma:contentTypeDescription="Create a new document." ma:contentTypeScope="" ma:versionID="8a60b5d695ea18b32d482dfd55372824">
  <xsd:schema xmlns:xsd="http://www.w3.org/2001/XMLSchema" xmlns:xs="http://www.w3.org/2001/XMLSchema" xmlns:p="http://schemas.microsoft.com/office/2006/metadata/properties" xmlns:ns3="9c5382aa-a280-49d2-a909-37c27f701977" xmlns:ns4="92b7b3f9-456f-4682-bc09-ad3a32957ad4" targetNamespace="http://schemas.microsoft.com/office/2006/metadata/properties" ma:root="true" ma:fieldsID="f0a5a9102bf4c7b4fdff004dfe0b5700" ns3:_="" ns4:_="">
    <xsd:import namespace="9c5382aa-a280-49d2-a909-37c27f701977"/>
    <xsd:import namespace="92b7b3f9-456f-4682-bc09-ad3a32957ad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5382aa-a280-49d2-a909-37c27f701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b7b3f9-456f-4682-bc09-ad3a32957a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A3700-6860-4E1A-8D50-4203F143301E}">
  <ds:schemaRefs>
    <ds:schemaRef ds:uri="http://www.w3.org/XML/1998/namespace"/>
    <ds:schemaRef ds:uri="http://schemas.microsoft.com/office/2006/documentManagement/types"/>
    <ds:schemaRef ds:uri="9c5382aa-a280-49d2-a909-37c27f701977"/>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92b7b3f9-456f-4682-bc09-ad3a32957ad4"/>
    <ds:schemaRef ds:uri="http://purl.org/dc/elements/1.1/"/>
  </ds:schemaRefs>
</ds:datastoreItem>
</file>

<file path=customXml/itemProps2.xml><?xml version="1.0" encoding="utf-8"?>
<ds:datastoreItem xmlns:ds="http://schemas.openxmlformats.org/officeDocument/2006/customXml" ds:itemID="{BA0583F6-E4CC-4015-9D7A-3725C3B570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5382aa-a280-49d2-a909-37c27f701977"/>
    <ds:schemaRef ds:uri="92b7b3f9-456f-4682-bc09-ad3a32957a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8A6220-63DA-4FBC-A1C7-84697CEA8A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CASLAB Template</Template>
  <TotalTime>714</TotalTime>
  <Words>1049</Words>
  <Application>Microsoft Office PowerPoint</Application>
  <PresentationFormat>Widescreen</PresentationFormat>
  <Paragraphs>253</Paragraphs>
  <Slides>20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Roboto</vt:lpstr>
      <vt:lpstr>Times New Roman</vt:lpstr>
      <vt:lpstr>Wingdings</vt:lpstr>
      <vt:lpstr>Office Theme</vt:lpstr>
      <vt:lpstr>Adaptive Piecewise Multilinear Maps for Robust, Generalizable Data-driven Turbulence Models  CSE 598-002 Final Project</vt:lpstr>
      <vt:lpstr>Generalizable Turbulence Models</vt:lpstr>
      <vt:lpstr>Ensuring Robustness</vt:lpstr>
      <vt:lpstr>Piecewise Multilinear Maps (PMMs)</vt:lpstr>
      <vt:lpstr>Issues with Uniform Discretization</vt:lpstr>
      <vt:lpstr>Adaptive PMM Implementation</vt:lpstr>
      <vt:lpstr>Application to Hypersonic Heat Flux</vt:lpstr>
      <vt:lpstr>Model Design</vt:lpstr>
      <vt:lpstr>New Feature Space Discretization </vt:lpstr>
      <vt:lpstr>Cases and Data</vt:lpstr>
      <vt:lpstr>Results</vt:lpstr>
      <vt:lpstr>Results</vt:lpstr>
      <vt:lpstr>Conclusions</vt:lpstr>
      <vt:lpstr>Appendix</vt:lpstr>
      <vt:lpstr>Model Consistent Learning</vt:lpstr>
      <vt:lpstr>Model-embedded Inference</vt:lpstr>
      <vt:lpstr>Learning Framework</vt:lpstr>
      <vt:lpstr>Generalizability of PMMs</vt:lpstr>
      <vt:lpstr>Mesh File Format</vt:lpstr>
      <vt:lpstr>Full PMM Output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Gupta, Niloy</dc:creator>
  <cp:lastModifiedBy>Gupta, Niloy</cp:lastModifiedBy>
  <cp:revision>5</cp:revision>
  <dcterms:created xsi:type="dcterms:W3CDTF">2025-12-03T19:34:21Z</dcterms:created>
  <dcterms:modified xsi:type="dcterms:W3CDTF">2025-12-04T15:53:57Z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0x01010074A4A10CFC7F174DAD848DFF6E895075</vt:lpwstr>
  </property>
</Properties>
</file>